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6" r:id="rId1"/>
    <p:sldMasterId id="2147483710" r:id="rId2"/>
    <p:sldMasterId id="2147483782" r:id="rId3"/>
  </p:sldMasterIdLst>
  <p:notesMasterIdLst>
    <p:notesMasterId r:id="rId24"/>
  </p:notesMasterIdLst>
  <p:sldIdLst>
    <p:sldId id="308" r:id="rId4"/>
    <p:sldId id="746" r:id="rId5"/>
    <p:sldId id="309" r:id="rId6"/>
    <p:sldId id="751" r:id="rId7"/>
    <p:sldId id="752" r:id="rId8"/>
    <p:sldId id="753" r:id="rId9"/>
    <p:sldId id="743" r:id="rId10"/>
    <p:sldId id="736" r:id="rId11"/>
    <p:sldId id="738" r:id="rId12"/>
    <p:sldId id="737" r:id="rId13"/>
    <p:sldId id="735" r:id="rId14"/>
    <p:sldId id="312" r:id="rId15"/>
    <p:sldId id="734" r:id="rId16"/>
    <p:sldId id="744" r:id="rId17"/>
    <p:sldId id="732" r:id="rId18"/>
    <p:sldId id="739" r:id="rId19"/>
    <p:sldId id="741" r:id="rId20"/>
    <p:sldId id="740" r:id="rId21"/>
    <p:sldId id="298" r:id="rId22"/>
    <p:sldId id="745" r:id="rId23"/>
  </p:sldIdLst>
  <p:sldSz cx="5765800" cy="3244850"/>
  <p:notesSz cx="5765800" cy="3244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B847CE-AF81-43AF-867F-0F95D7828F18}">
          <p14:sldIdLst>
            <p14:sldId id="308"/>
            <p14:sldId id="746"/>
            <p14:sldId id="309"/>
            <p14:sldId id="751"/>
            <p14:sldId id="752"/>
            <p14:sldId id="753"/>
            <p14:sldId id="743"/>
            <p14:sldId id="736"/>
            <p14:sldId id="738"/>
            <p14:sldId id="737"/>
            <p14:sldId id="735"/>
            <p14:sldId id="312"/>
            <p14:sldId id="734"/>
            <p14:sldId id="744"/>
            <p14:sldId id="732"/>
            <p14:sldId id="739"/>
            <p14:sldId id="741"/>
            <p14:sldId id="740"/>
            <p14:sldId id="298"/>
            <p14:sldId id="74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4"/>
    <p:restoredTop sz="66056" autoAdjust="0"/>
  </p:normalViewPr>
  <p:slideViewPr>
    <p:cSldViewPr snapToGrid="0">
      <p:cViewPr varScale="1">
        <p:scale>
          <a:sx n="167" d="100"/>
          <a:sy n="167" d="100"/>
        </p:scale>
        <p:origin x="2128" y="1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75977743-E77C-470E-90B8-E50429286865}" type="datetimeFigureOut">
              <a:rPr lang="en-US" smtClean="0"/>
              <a:t>6/4/23</a:t>
            </a:fld>
            <a:endParaRPr lang="en-US"/>
          </a:p>
        </p:txBody>
      </p:sp>
      <p:sp>
        <p:nvSpPr>
          <p:cNvPr id="4" name="Slide Image Placeholder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4D131D6E-450C-4F7D-833D-5A2114EC961E}" type="slidenum">
              <a:rPr lang="en-US" smtClean="0"/>
              <a:t>‹#›</a:t>
            </a:fld>
            <a:endParaRPr lang="en-US"/>
          </a:p>
        </p:txBody>
      </p:sp>
    </p:spTree>
    <p:extLst>
      <p:ext uri="{BB962C8B-B14F-4D97-AF65-F5344CB8AC3E}">
        <p14:creationId xmlns:p14="http://schemas.microsoft.com/office/powerpoint/2010/main" val="149045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374151"/>
                </a:solidFill>
                <a:effectLst/>
                <a:latin typeface="Söhne"/>
              </a:rPr>
              <a:t>Hello, everyone, my name is Niloy </a:t>
            </a:r>
            <a:r>
              <a:rPr lang="en-CA" b="0" i="0" dirty="0" err="1">
                <a:solidFill>
                  <a:srgbClr val="374151"/>
                </a:solidFill>
                <a:effectLst/>
                <a:latin typeface="Söhne"/>
              </a:rPr>
              <a:t>Saha</a:t>
            </a:r>
            <a:r>
              <a:rPr lang="en-CA" b="0" i="0" dirty="0">
                <a:solidFill>
                  <a:srgbClr val="374151"/>
                </a:solidFill>
                <a:effectLst/>
                <a:latin typeface="Söhne"/>
              </a:rPr>
              <a:t> from the University of Waterloo, and I am pleased to present our work on network slice monitoring architecture for 5G networks, alongside my esteemed colleagues </a:t>
            </a:r>
            <a:r>
              <a:rPr lang="en-CA" b="0" i="0" dirty="0" err="1">
                <a:solidFill>
                  <a:srgbClr val="374151"/>
                </a:solidFill>
                <a:effectLst/>
                <a:latin typeface="Söhne"/>
              </a:rPr>
              <a:t>Nashid</a:t>
            </a:r>
            <a:r>
              <a:rPr lang="en-CA" b="0" i="0" dirty="0">
                <a:solidFill>
                  <a:srgbClr val="374151"/>
                </a:solidFill>
                <a:effectLst/>
                <a:latin typeface="Söhne"/>
              </a:rPr>
              <a:t> Shahriar, Raouf </a:t>
            </a:r>
            <a:r>
              <a:rPr lang="en-CA" b="0" i="0" dirty="0" err="1">
                <a:solidFill>
                  <a:srgbClr val="374151"/>
                </a:solidFill>
                <a:effectLst/>
                <a:latin typeface="Söhne"/>
              </a:rPr>
              <a:t>Boutaba</a:t>
            </a:r>
            <a:r>
              <a:rPr lang="en-CA" b="0" i="0" dirty="0">
                <a:solidFill>
                  <a:srgbClr val="374151"/>
                </a:solidFill>
                <a:effectLst/>
                <a:latin typeface="Söhne"/>
              </a:rPr>
              <a:t>, and Aladdin Saleh. Our presentation will cover the topic of network slice KPI monitoring, which is a crucial aspect of ensuring optimal performance in 5G networks. With the growing demand for diverse and complex services, it is essential to monitor network slices to ensure that they are meeting the required KPIs. We believe that our proposed architecture, 5G </a:t>
            </a:r>
            <a:r>
              <a:rPr lang="en-CA" b="0" i="0" dirty="0" err="1">
                <a:solidFill>
                  <a:srgbClr val="374151"/>
                </a:solidFill>
                <a:effectLst/>
                <a:latin typeface="Söhne"/>
              </a:rPr>
              <a:t>MonArch</a:t>
            </a:r>
            <a:r>
              <a:rPr lang="en-CA" b="0" i="0" dirty="0">
                <a:solidFill>
                  <a:srgbClr val="374151"/>
                </a:solidFill>
                <a:effectLst/>
                <a:latin typeface="Söhne"/>
              </a:rPr>
              <a:t>, can address the challenges of network slice monitoring and provide a scalable solution for monitoring network slices at different levels, including network functions and infrastructure</a:t>
            </a:r>
            <a:endParaRPr lang="en-US" dirty="0"/>
          </a:p>
        </p:txBody>
      </p:sp>
      <p:sp>
        <p:nvSpPr>
          <p:cNvPr id="4" name="Slide Number Placeholder 3"/>
          <p:cNvSpPr>
            <a:spLocks noGrp="1"/>
          </p:cNvSpPr>
          <p:nvPr>
            <p:ph type="sldNum" sz="quarter" idx="5"/>
          </p:nvPr>
        </p:nvSpPr>
        <p:spPr/>
        <p:txBody>
          <a:bodyPr/>
          <a:lstStyle/>
          <a:p>
            <a:fld id="{4D131D6E-450C-4F7D-833D-5A2114EC961E}" type="slidenum">
              <a:rPr lang="en-US" smtClean="0"/>
              <a:t>1</a:t>
            </a:fld>
            <a:endParaRPr lang="en-US"/>
          </a:p>
        </p:txBody>
      </p:sp>
    </p:spTree>
    <p:extLst>
      <p:ext uri="{BB962C8B-B14F-4D97-AF65-F5344CB8AC3E}">
        <p14:creationId xmlns:p14="http://schemas.microsoft.com/office/powerpoint/2010/main" val="79087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dirty="0">
                <a:solidFill>
                  <a:srgbClr val="374151"/>
                </a:solidFill>
                <a:effectLst/>
                <a:latin typeface="Söhne"/>
              </a:rPr>
              <a:t>In addition to the Request Translator and Monitoring Manager, there are two other important components of the monitoring architecture: the Monitoring Data Exporter and the Slice Specific Components.</a:t>
            </a:r>
          </a:p>
          <a:p>
            <a:pPr algn="l">
              <a:buFont typeface="Arial" panose="020B0604020202020204" pitchFamily="34" charset="0"/>
              <a:buNone/>
            </a:pPr>
            <a:endParaRPr lang="en-CA" b="0" i="0" dirty="0">
              <a:solidFill>
                <a:srgbClr val="374151"/>
              </a:solidFill>
              <a:effectLst/>
              <a:latin typeface="Söhne"/>
            </a:endParaRPr>
          </a:p>
          <a:p>
            <a:pPr algn="l">
              <a:buFont typeface="Arial" panose="020B0604020202020204" pitchFamily="34" charset="0"/>
              <a:buNone/>
            </a:pPr>
            <a:r>
              <a:rPr lang="en-CA" b="0" i="0" dirty="0">
                <a:solidFill>
                  <a:srgbClr val="374151"/>
                </a:solidFill>
                <a:effectLst/>
                <a:latin typeface="Söhne"/>
              </a:rPr>
              <a:t>The Monitoring Data Exporter (MDE) is responsible for collecting monitoring information from each NF and sending it to the data stores. MDEs are responsible for extracting data from the corresponding NF, transforming the data into the correct format, and sending it to data stores.</a:t>
            </a:r>
          </a:p>
          <a:p>
            <a:pPr algn="l">
              <a:buFont typeface="Arial" panose="020B0604020202020204" pitchFamily="34" charset="0"/>
              <a:buNone/>
            </a:pPr>
            <a:r>
              <a:rPr lang="en-CA" b="0" i="0" dirty="0">
                <a:solidFill>
                  <a:srgbClr val="374151"/>
                </a:solidFill>
                <a:effectLst/>
                <a:latin typeface="Söhne"/>
              </a:rPr>
              <a:t>Additionally, the MDEs can be written to parse and interpret vendor-specific proprietary protocols and data formatting, and convert the data into a common format used by </a:t>
            </a:r>
            <a:r>
              <a:rPr lang="en-CA" b="0" i="0" dirty="0" err="1">
                <a:solidFill>
                  <a:srgbClr val="374151"/>
                </a:solidFill>
                <a:effectLst/>
                <a:latin typeface="Söhne"/>
              </a:rPr>
              <a:t>MonArch</a:t>
            </a:r>
            <a:r>
              <a:rPr lang="en-CA" b="0" i="0" dirty="0">
                <a:solidFill>
                  <a:srgbClr val="374151"/>
                </a:solidFill>
                <a:effectLst/>
                <a:latin typeface="Söhne"/>
              </a:rPr>
              <a:t>.</a:t>
            </a:r>
          </a:p>
          <a:p>
            <a:pPr algn="l">
              <a:buFont typeface="Arial" panose="020B0604020202020204" pitchFamily="34" charset="0"/>
              <a:buNone/>
            </a:pPr>
            <a:endParaRPr lang="en-CA" b="0" i="0" dirty="0">
              <a:solidFill>
                <a:srgbClr val="374151"/>
              </a:solidFill>
              <a:effectLst/>
              <a:latin typeface="Söhne"/>
            </a:endParaRPr>
          </a:p>
          <a:p>
            <a:pPr algn="l">
              <a:buFont typeface="Arial" panose="020B0604020202020204" pitchFamily="34" charset="0"/>
              <a:buNone/>
            </a:pPr>
            <a:r>
              <a:rPr lang="en-CA" b="0" i="0" dirty="0">
                <a:solidFill>
                  <a:srgbClr val="374151"/>
                </a:solidFill>
                <a:effectLst/>
                <a:latin typeface="Söhne"/>
              </a:rPr>
              <a:t>The Slice Specific Components are instantiated per network slice and contain the logic for network slice KPI computation.</a:t>
            </a:r>
          </a:p>
          <a:p>
            <a:pPr algn="l">
              <a:buFont typeface="Arial" panose="020B0604020202020204" pitchFamily="34" charset="0"/>
              <a:buNone/>
            </a:pPr>
            <a:r>
              <a:rPr lang="en-CA" b="0" i="0" dirty="0">
                <a:solidFill>
                  <a:srgbClr val="374151"/>
                </a:solidFill>
                <a:effectLst/>
                <a:latin typeface="Söhne"/>
              </a:rPr>
              <a:t>They query the data store, compute KPIs (e.g., by correlating data from different NFs), and write the computed KPIs back to the data store.</a:t>
            </a:r>
          </a:p>
          <a:p>
            <a:pPr algn="l">
              <a:buFont typeface="Arial" panose="020B0604020202020204" pitchFamily="34" charset="0"/>
              <a:buNone/>
            </a:pPr>
            <a:r>
              <a:rPr lang="en-CA" b="0" i="0" dirty="0">
                <a:solidFill>
                  <a:srgbClr val="374151"/>
                </a:solidFill>
                <a:effectLst/>
                <a:latin typeface="Söhne"/>
              </a:rPr>
              <a:t>These components contain the logic necessary for computing network slice KPIs (e.g., those standardized by the 3GPP) and can be extended via scripts to support custom KPIs.</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10</a:t>
            </a:fld>
            <a:endParaRPr lang="en-US"/>
          </a:p>
        </p:txBody>
      </p:sp>
    </p:spTree>
    <p:extLst>
      <p:ext uri="{BB962C8B-B14F-4D97-AF65-F5344CB8AC3E}">
        <p14:creationId xmlns:p14="http://schemas.microsoft.com/office/powerpoint/2010/main" val="202045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b="0" i="0" dirty="0">
              <a:solidFill>
                <a:srgbClr val="374151"/>
              </a:solidFill>
              <a:effectLst/>
              <a:latin typeface="Söhne"/>
            </a:endParaRPr>
          </a:p>
          <a:p>
            <a:pPr marL="0" indent="0" algn="l">
              <a:buFont typeface="Arial" panose="020B0604020202020204" pitchFamily="34" charset="0"/>
              <a:buNone/>
            </a:pPr>
            <a:endParaRPr lang="en-CA" b="0" i="0" dirty="0">
              <a:solidFill>
                <a:srgbClr val="374151"/>
              </a:solidFill>
              <a:effectLst/>
              <a:latin typeface="Söhne"/>
            </a:endParaRPr>
          </a:p>
          <a:p>
            <a:pPr marL="0" indent="0" algn="l">
              <a:buFont typeface="Arial" panose="020B0604020202020204" pitchFamily="34" charset="0"/>
              <a:buNone/>
            </a:pPr>
            <a:r>
              <a:rPr lang="en-CA" b="0" i="0" dirty="0">
                <a:solidFill>
                  <a:srgbClr val="374151"/>
                </a:solidFill>
                <a:effectLst/>
                <a:latin typeface="Söhne"/>
              </a:rPr>
              <a:t>Next, we have the Segment specific metrics collector (SSMC):</a:t>
            </a:r>
          </a:p>
          <a:p>
            <a:pPr algn="l">
              <a:buFont typeface="Arial" panose="020B0604020202020204" pitchFamily="34" charset="0"/>
              <a:buNone/>
            </a:pPr>
            <a:r>
              <a:rPr lang="en-CA" b="0" i="0" dirty="0">
                <a:solidFill>
                  <a:srgbClr val="374151"/>
                </a:solidFill>
                <a:effectLst/>
                <a:latin typeface="Söhne"/>
              </a:rPr>
              <a:t>This component is used to collects metric data from various network segments and send it to a central data store.</a:t>
            </a:r>
          </a:p>
          <a:p>
            <a:pPr algn="l">
              <a:buFont typeface="Arial" panose="020B0604020202020204" pitchFamily="34" charset="0"/>
              <a:buNone/>
            </a:pPr>
            <a:r>
              <a:rPr lang="en-CA" b="0" i="0" dirty="0">
                <a:solidFill>
                  <a:srgbClr val="374151"/>
                </a:solidFill>
                <a:effectLst/>
                <a:latin typeface="Söhne"/>
              </a:rPr>
              <a:t>Benefits include avoiding data collection across network segment boundaries, local persistence of monitoring data, and segment-wise labeling of collected metrics.</a:t>
            </a:r>
          </a:p>
          <a:p>
            <a:pPr algn="l">
              <a:buFont typeface="Arial" panose="020B0604020202020204" pitchFamily="34" charset="0"/>
              <a:buNone/>
            </a:pPr>
            <a:endParaRPr lang="en-CA" b="0" i="0" dirty="0">
              <a:solidFill>
                <a:srgbClr val="374151"/>
              </a:solidFill>
              <a:effectLst/>
              <a:latin typeface="Söhne"/>
            </a:endParaRPr>
          </a:p>
          <a:p>
            <a:pPr algn="l">
              <a:buFont typeface="Arial" panose="020B0604020202020204" pitchFamily="34" charset="0"/>
              <a:buNone/>
            </a:pPr>
            <a:endParaRPr lang="en-CA" b="0" i="0" dirty="0">
              <a:solidFill>
                <a:srgbClr val="374151"/>
              </a:solidFill>
              <a:effectLst/>
              <a:latin typeface="Söhne"/>
            </a:endParaRPr>
          </a:p>
          <a:p>
            <a:pPr marL="0" indent="0" algn="l">
              <a:buFont typeface="Arial" panose="020B0604020202020204" pitchFamily="34" charset="0"/>
              <a:buNone/>
            </a:pPr>
            <a:r>
              <a:rPr lang="en-CA" b="0" i="0" dirty="0">
                <a:solidFill>
                  <a:srgbClr val="374151"/>
                </a:solidFill>
                <a:effectLst/>
                <a:latin typeface="Söhne"/>
              </a:rPr>
              <a:t>Next, we have the The Data distribution component, which collects non-metric data from various network slice segments and other sources.</a:t>
            </a:r>
          </a:p>
          <a:p>
            <a:pPr algn="l">
              <a:buFont typeface="Arial" panose="020B0604020202020204" pitchFamily="34" charset="0"/>
              <a:buNone/>
            </a:pPr>
            <a:r>
              <a:rPr lang="en-CA" b="0" i="0" dirty="0">
                <a:solidFill>
                  <a:srgbClr val="374151"/>
                </a:solidFill>
                <a:effectLst/>
                <a:latin typeface="Söhne"/>
              </a:rPr>
              <a:t>It includes a high-performance broker (such as Apache Kafka) and components for transforming and enriching streaming data (e.g., Logstash).</a:t>
            </a:r>
          </a:p>
          <a:p>
            <a:pPr marL="0" indent="0" algn="l">
              <a:buFont typeface="Arial" panose="020B0604020202020204" pitchFamily="34" charset="0"/>
              <a:buNone/>
            </a:pPr>
            <a:endParaRPr lang="en-CA" b="0" i="0" dirty="0">
              <a:solidFill>
                <a:srgbClr val="374151"/>
              </a:solidFill>
              <a:effectLst/>
              <a:latin typeface="Söhne"/>
            </a:endParaRPr>
          </a:p>
          <a:p>
            <a:pPr marL="0" indent="0" algn="l">
              <a:buFont typeface="Arial" panose="020B0604020202020204" pitchFamily="34" charset="0"/>
              <a:buNone/>
            </a:pPr>
            <a:r>
              <a:rPr lang="en-CA" b="0" i="0" dirty="0">
                <a:solidFill>
                  <a:srgbClr val="374151"/>
                </a:solidFill>
                <a:effectLst/>
                <a:latin typeface="Söhne"/>
              </a:rPr>
              <a:t>Finally we have the Data store component. It Stores monitoring and configuration data, consists of a combination of NoSQL and time-series database (TSDB) to store numeric and non-numeric data respectively.</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11</a:t>
            </a:fld>
            <a:endParaRPr lang="en-US"/>
          </a:p>
        </p:txBody>
      </p:sp>
    </p:spTree>
    <p:extLst>
      <p:ext uri="{BB962C8B-B14F-4D97-AF65-F5344CB8AC3E}">
        <p14:creationId xmlns:p14="http://schemas.microsoft.com/office/powerpoint/2010/main" val="198454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dirty="0">
                <a:solidFill>
                  <a:srgbClr val="374151"/>
                </a:solidFill>
                <a:effectLst/>
                <a:latin typeface="Söhne"/>
              </a:rPr>
              <a:t>There are several benefits to using the 5G-MonArch monitoring architecture.</a:t>
            </a:r>
          </a:p>
          <a:p>
            <a:pPr algn="l">
              <a:buFont typeface="Arial" panose="020B0604020202020204" pitchFamily="34" charset="0"/>
              <a:buNone/>
            </a:pPr>
            <a:endParaRPr lang="en-CA" b="0" i="0" dirty="0">
              <a:solidFill>
                <a:srgbClr val="374151"/>
              </a:solidFill>
              <a:effectLst/>
              <a:latin typeface="Söhne"/>
            </a:endParaRPr>
          </a:p>
          <a:p>
            <a:pPr marL="171450" indent="-171450" algn="l">
              <a:buFont typeface="Arial" panose="020B0604020202020204" pitchFamily="34" charset="0"/>
              <a:buChar char="•"/>
            </a:pPr>
            <a:r>
              <a:rPr lang="en-CA" b="0" i="0" dirty="0">
                <a:solidFill>
                  <a:srgbClr val="374151"/>
                </a:solidFill>
                <a:effectLst/>
                <a:latin typeface="Söhne"/>
              </a:rPr>
              <a:t>The architecture efficiently stores large volumes of numeric metric data generated by monitoring different components of a 5G network over time.</a:t>
            </a:r>
          </a:p>
          <a:p>
            <a:pPr marL="171450" indent="-171450" algn="l">
              <a:buFont typeface="Arial" panose="020B0604020202020204" pitchFamily="34" charset="0"/>
              <a:buChar char="•"/>
            </a:pPr>
            <a:r>
              <a:rPr lang="en-CA" b="0" i="0" dirty="0">
                <a:solidFill>
                  <a:srgbClr val="374151"/>
                </a:solidFill>
                <a:effectLst/>
                <a:latin typeface="Söhne"/>
              </a:rPr>
              <a:t>It allows for custom KPIs through extendable scripts, making it easy to customize for specific use cases.</a:t>
            </a:r>
          </a:p>
          <a:p>
            <a:pPr marL="171450" indent="-171450" algn="l">
              <a:buFont typeface="Arial" panose="020B0604020202020204" pitchFamily="34" charset="0"/>
              <a:buChar char="•"/>
            </a:pPr>
            <a:r>
              <a:rPr lang="en-CA" b="0" i="0" dirty="0">
                <a:solidFill>
                  <a:srgbClr val="374151"/>
                </a:solidFill>
                <a:effectLst/>
                <a:latin typeface="Söhne"/>
              </a:rPr>
              <a:t>The architecture avoids data collection across network segment boundaries, providing local persistence of monitoring data and increasing scalability through collection of aggregated metrics.</a:t>
            </a:r>
          </a:p>
          <a:p>
            <a:pPr marL="171450" indent="-171450" algn="l">
              <a:buFont typeface="Arial" panose="020B0604020202020204" pitchFamily="34" charset="0"/>
              <a:buChar char="•"/>
            </a:pPr>
            <a:r>
              <a:rPr lang="en-CA" b="0" i="0" dirty="0">
                <a:solidFill>
                  <a:srgbClr val="374151"/>
                </a:solidFill>
                <a:effectLst/>
                <a:latin typeface="Söhne"/>
              </a:rPr>
              <a:t>The Segment Specific Metrics Collector (SSMC) allows for segment-wise labelling of each collected metric to aid in KPI computation.</a:t>
            </a:r>
          </a:p>
          <a:p>
            <a:pPr marL="171450" indent="-171450" algn="l">
              <a:buFontTx/>
              <a:buChar char="-"/>
            </a:pPr>
            <a:endParaRPr lang="en-CA" b="0" i="0" dirty="0">
              <a:solidFill>
                <a:srgbClr val="374151"/>
              </a:solidFill>
              <a:effectLst/>
              <a:latin typeface="Söhne"/>
            </a:endParaRPr>
          </a:p>
          <a:p>
            <a:pPr algn="l">
              <a:buFont typeface="Arial" panose="020B0604020202020204" pitchFamily="34" charset="0"/>
              <a:buNone/>
            </a:pPr>
            <a:r>
              <a:rPr lang="en-CA" b="0" i="0" dirty="0">
                <a:solidFill>
                  <a:srgbClr val="374151"/>
                </a:solidFill>
                <a:effectLst/>
                <a:latin typeface="Söhne"/>
              </a:rPr>
              <a:t>These features make 5G-MonArch a powerful architecture for monitoring 5G network slices.</a:t>
            </a:r>
          </a:p>
          <a:p>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12</a:t>
            </a:fld>
            <a:endParaRPr lang="en-US"/>
          </a:p>
        </p:txBody>
      </p:sp>
    </p:spTree>
    <p:extLst>
      <p:ext uri="{BB962C8B-B14F-4D97-AF65-F5344CB8AC3E}">
        <p14:creationId xmlns:p14="http://schemas.microsoft.com/office/powerpoint/2010/main" val="264786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an understanding of the key components of 5G </a:t>
            </a:r>
            <a:r>
              <a:rPr lang="en-CA" dirty="0" err="1"/>
              <a:t>MonArch</a:t>
            </a:r>
            <a:r>
              <a:rPr lang="en-CA" dirty="0"/>
              <a:t>, let’s take a look at the flow of a network slice monitoring request.</a:t>
            </a:r>
          </a:p>
          <a:p>
            <a:endParaRPr lang="en-CA" dirty="0"/>
          </a:p>
          <a:p>
            <a:r>
              <a:rPr lang="en-CA" dirty="0"/>
              <a:t>- The first step involves monitoring apps specifying a high-level network slice monitoring request in JSON format. This request returns an access identifier to the monitoring application.</a:t>
            </a:r>
          </a:p>
          <a:p>
            <a:endParaRPr lang="en-CA" dirty="0"/>
          </a:p>
          <a:p>
            <a:r>
              <a:rPr lang="en-CA" dirty="0"/>
              <a:t>- Next, the request is passed from the request translator to the monitoring </a:t>
            </a:r>
            <a:r>
              <a:rPr lang="en-CA" dirty="0" err="1"/>
              <a:t>manager.The</a:t>
            </a:r>
            <a:r>
              <a:rPr lang="en-CA" dirty="0"/>
              <a:t> monitoring manager gathers information about the components of the requested slice by communicating with an external slice orchestrator.</a:t>
            </a:r>
          </a:p>
          <a:p>
            <a:endParaRPr lang="en-CA" dirty="0"/>
          </a:p>
          <a:p>
            <a:r>
              <a:rPr lang="en-CA" dirty="0"/>
              <a:t>- In step 3, the monitoring manager translates the high-level monitoring requests into low-level monitoring primitives. For example, a network slice throughput request would be converted to monitoring primitives for the associated session management function (SMF) and user plane function (UPF).</a:t>
            </a:r>
          </a:p>
          <a:p>
            <a:endParaRPr lang="en-CA" dirty="0"/>
          </a:p>
          <a:p>
            <a:r>
              <a:rPr lang="en-CA" dirty="0"/>
              <a:t>- Step 4 consists of two parts. In step 4a, the monitoring manager leverages the southbound plugins to instantiate and configure MDEs for all the associated NF components identified in Step 3.</a:t>
            </a:r>
          </a:p>
          <a:p>
            <a:r>
              <a:rPr lang="en-CA" dirty="0"/>
              <a:t>- In step 4b, the monitoring manager instantiates slice specific KPI calculators (with predefined logic) for the given monitoring request.</a:t>
            </a:r>
          </a:p>
          <a:p>
            <a:endParaRPr lang="en-CA" dirty="0"/>
          </a:p>
          <a:p>
            <a:r>
              <a:rPr lang="en-CA" dirty="0"/>
              <a:t>- Step 5 consists of three parts which operate in parallel. In Step 5a, the MDEs export non-metric data to the data store through the use of data distribution module. In Step 5b, SSMC collects metric data from the MDEs at the interval specified by the monitoring manager. Subsequently, in Step 5c, the SSMC exports the metrics data (properly labelled and aggregated) to the global data store.</a:t>
            </a:r>
          </a:p>
          <a:p>
            <a:endParaRPr lang="en-CA" dirty="0"/>
          </a:p>
          <a:p>
            <a:r>
              <a:rPr lang="en-CA" dirty="0"/>
              <a:t>- Step 6: This step involves writing the data from the data distribution module to the appropriate database (NoSQL or TSDB depending on type of data) in the data store.</a:t>
            </a:r>
          </a:p>
          <a:p>
            <a:endParaRPr lang="en-CA" dirty="0"/>
          </a:p>
          <a:p>
            <a:r>
              <a:rPr lang="en-CA" dirty="0"/>
              <a:t>-In this step 7, the slice KPI calculator components that are already instantiated (Step 4b) read/write the monitoring data from the data store and perform the slice KPI computation according to the predefined logic.</a:t>
            </a:r>
          </a:p>
          <a:p>
            <a:endParaRPr lang="en-CA" dirty="0"/>
          </a:p>
          <a:p>
            <a:r>
              <a:rPr lang="en-CA" dirty="0"/>
              <a:t>- The final step involves getting access to the requested monitoring data using either the NB API or a data visualization module while using the access ID</a:t>
            </a:r>
          </a:p>
        </p:txBody>
      </p:sp>
      <p:sp>
        <p:nvSpPr>
          <p:cNvPr id="4" name="Slide Number Placeholder 3"/>
          <p:cNvSpPr>
            <a:spLocks noGrp="1"/>
          </p:cNvSpPr>
          <p:nvPr>
            <p:ph type="sldNum" sz="quarter" idx="5"/>
          </p:nvPr>
        </p:nvSpPr>
        <p:spPr/>
        <p:txBody>
          <a:bodyPr/>
          <a:lstStyle/>
          <a:p>
            <a:fld id="{4D131D6E-450C-4F7D-833D-5A2114EC961E}" type="slidenum">
              <a:rPr lang="en-US" smtClean="0"/>
              <a:t>13</a:t>
            </a:fld>
            <a:endParaRPr lang="en-US"/>
          </a:p>
        </p:txBody>
      </p:sp>
    </p:spTree>
    <p:extLst>
      <p:ext uri="{BB962C8B-B14F-4D97-AF65-F5344CB8AC3E}">
        <p14:creationId xmlns:p14="http://schemas.microsoft.com/office/powerpoint/2010/main" val="299873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Tx/>
              <a:buNone/>
            </a:pPr>
            <a:r>
              <a:rPr lang="en-CA" b="0" i="0" u="none" strike="noStrike" dirty="0">
                <a:solidFill>
                  <a:srgbClr val="374151"/>
                </a:solidFill>
                <a:effectLst/>
                <a:latin typeface="Söhne"/>
              </a:rPr>
              <a:t>The figure on the left shows the validation of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by implementing it on a 5G testbed at the University of Waterloo. The testbed includes a 5G mobile core based on Free5GC, and emulated </a:t>
            </a:r>
            <a:r>
              <a:rPr lang="en-CA" b="0" i="0" u="none" strike="noStrike" dirty="0" err="1">
                <a:solidFill>
                  <a:srgbClr val="374151"/>
                </a:solidFill>
                <a:effectLst/>
                <a:latin typeface="Söhne"/>
              </a:rPr>
              <a:t>gNodeB</a:t>
            </a:r>
            <a:r>
              <a:rPr lang="en-CA" b="0" i="0" u="none" strike="noStrike" dirty="0">
                <a:solidFill>
                  <a:srgbClr val="374151"/>
                </a:solidFill>
                <a:effectLst/>
                <a:latin typeface="Söhne"/>
              </a:rPr>
              <a:t> and UE based on UERANSIM. In the future, we plan to extend this architecture by interfacing it with the ORAN standard near-real-time RIC to collect metrics from the </a:t>
            </a:r>
            <a:r>
              <a:rPr lang="en-CA" b="0" i="0" u="none" strike="noStrike" dirty="0" err="1">
                <a:solidFill>
                  <a:srgbClr val="374151"/>
                </a:solidFill>
                <a:effectLst/>
                <a:latin typeface="Söhne"/>
              </a:rPr>
              <a:t>gNB</a:t>
            </a:r>
            <a:r>
              <a:rPr lang="en-CA" b="0" i="0" u="none" strike="noStrike" dirty="0">
                <a:solidFill>
                  <a:srgbClr val="374151"/>
                </a:solidFill>
                <a:effectLst/>
                <a:latin typeface="Söhne"/>
              </a:rPr>
              <a:t>.</a:t>
            </a:r>
          </a:p>
          <a:p>
            <a:pPr marL="0" indent="0" algn="l">
              <a:buFontTx/>
              <a:buNone/>
            </a:pPr>
            <a:endParaRPr lang="en-CA" b="0" i="0" u="none" strike="noStrike" dirty="0">
              <a:solidFill>
                <a:srgbClr val="374151"/>
              </a:solidFill>
              <a:effectLst/>
              <a:latin typeface="Söhne"/>
            </a:endParaRPr>
          </a:p>
          <a:p>
            <a:pPr marL="0" indent="0" algn="l">
              <a:buFontTx/>
              <a:buNone/>
            </a:pPr>
            <a:r>
              <a:rPr lang="en-CA" b="0" i="0" u="none" strike="noStrike" dirty="0">
                <a:solidFill>
                  <a:srgbClr val="374151"/>
                </a:solidFill>
                <a:effectLst/>
                <a:latin typeface="Söhne"/>
              </a:rPr>
              <a:t>The tools used for realizing the various components of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are shown in the figure, with Kubernetes used for orchestration and management, and Prometheus used as a metrics collector.</a:t>
            </a:r>
            <a:br>
              <a:rPr lang="en-CA" b="0" i="0" u="none" strike="noStrike" dirty="0">
                <a:solidFill>
                  <a:srgbClr val="374151"/>
                </a:solidFill>
                <a:effectLst/>
                <a:latin typeface="Söhne"/>
              </a:rPr>
            </a:br>
            <a:r>
              <a:rPr lang="en-CA" b="0" i="0" u="none" strike="noStrike" dirty="0">
                <a:solidFill>
                  <a:srgbClr val="374151"/>
                </a:solidFill>
                <a:effectLst/>
                <a:latin typeface="Söhne"/>
              </a:rPr>
              <a:t>At the bottom of the figure, we can see the 5G network components, with the monitoring data exporters instantiated as sidecar containers alongside the 5G NFs in the Kubernetes pods.</a:t>
            </a:r>
          </a:p>
          <a:p>
            <a:pPr marL="0" indent="0" algn="l">
              <a:buFontTx/>
              <a:buNone/>
            </a:pPr>
            <a:endParaRPr lang="en-CA" b="0" i="0" u="none" strike="noStrike" dirty="0">
              <a:solidFill>
                <a:srgbClr val="374151"/>
              </a:solidFill>
              <a:effectLst/>
              <a:latin typeface="Söhne"/>
            </a:endParaRPr>
          </a:p>
          <a:p>
            <a:pPr marL="0" indent="0" algn="l">
              <a:buFont typeface="Arial" panose="020B0604020202020204" pitchFamily="34" charset="0"/>
              <a:buNone/>
            </a:pPr>
            <a:r>
              <a:rPr lang="en-CA" b="0" i="0" u="none" strike="noStrike" dirty="0">
                <a:solidFill>
                  <a:srgbClr val="374151"/>
                </a:solidFill>
                <a:effectLst/>
                <a:latin typeface="Söhne"/>
              </a:rPr>
              <a:t>On the right side of the slide, we have an example that illustrates how the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northbound API can be used to specify a high-level slice KPI monitoring request. In this example, network slice throughput monitoring is specified by setting the metric to throughput and the entity type to slice, identified by its slice identifier or SNSSAI.</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9D7C869-735A-4FE7-8D5A-CCF4316584DB}" type="slidenum">
              <a:rPr lang="en-US" smtClean="0"/>
              <a:t>15</a:t>
            </a:fld>
            <a:endParaRPr lang="en-US"/>
          </a:p>
        </p:txBody>
      </p:sp>
    </p:spTree>
    <p:extLst>
      <p:ext uri="{BB962C8B-B14F-4D97-AF65-F5344CB8AC3E}">
        <p14:creationId xmlns:p14="http://schemas.microsoft.com/office/powerpoint/2010/main" val="384985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u="none" strike="noStrike" dirty="0">
                <a:solidFill>
                  <a:srgbClr val="374151"/>
                </a:solidFill>
                <a:effectLst/>
                <a:latin typeface="Söhne"/>
              </a:rPr>
              <a:t>To evaluate the performance of the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architecture, we created three network slices, each with two UE-initiated PDU sessions for a total of six PDU sessions. Each slice had its own dedicated instances of SMF and UPF, while all other 5G core functions were common across all slices</a:t>
            </a:r>
          </a:p>
          <a:p>
            <a:pPr algn="l">
              <a:buFont typeface="Arial" panose="020B0604020202020204" pitchFamily="34" charset="0"/>
              <a:buNone/>
            </a:pPr>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Our primary focus was on the resource usage of the SSMC. The figure on the top of the slide shows that the CPU usage of the SSMC increases linearly with an increase in the number of slices. However, the increase in CPU consumption is reasonable, and a 3x increase in the number of slices resulted in a 1.4x increase in CPU usage.</a:t>
            </a:r>
          </a:p>
          <a:p>
            <a:pPr algn="l"/>
            <a:r>
              <a:rPr lang="en-CA" b="0" i="0" u="none" strike="noStrike" dirty="0">
                <a:solidFill>
                  <a:srgbClr val="374151"/>
                </a:solidFill>
                <a:effectLst/>
                <a:latin typeface="Söhne"/>
              </a:rPr>
              <a:t>The figure on the bottom of the slide shows that a 3x increase in the number of slices results in approximately a 1.1x increase in the average memory usage of the SSMC. Despite the increases, the values of CPU (40%) and memory consumption (450MB) for 3 slices are considered reasonable, indicating that the SSMC can handle a larger number of slices</a:t>
            </a:r>
          </a:p>
          <a:p>
            <a:pPr algn="l">
              <a:buFont typeface="Arial" panose="020B0604020202020204" pitchFamily="34" charset="0"/>
              <a:buNone/>
            </a:pPr>
            <a:endParaRPr lang="en-CA" b="0" i="0" u="none" strike="noStrike" dirty="0">
              <a:solidFill>
                <a:srgbClr val="374151"/>
              </a:solidFill>
              <a:effectLst/>
              <a:latin typeface="Söhne"/>
            </a:endParaRPr>
          </a:p>
          <a:p>
            <a:pPr algn="l">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16</a:t>
            </a:fld>
            <a:endParaRPr lang="en-US"/>
          </a:p>
        </p:txBody>
      </p:sp>
    </p:spTree>
    <p:extLst>
      <p:ext uri="{BB962C8B-B14F-4D97-AF65-F5344CB8AC3E}">
        <p14:creationId xmlns:p14="http://schemas.microsoft.com/office/powerpoint/2010/main" val="330114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dirty="0">
              <a:solidFill>
                <a:srgbClr val="374151"/>
              </a:solidFill>
              <a:effectLst/>
              <a:latin typeface="Söhne"/>
            </a:endParaRPr>
          </a:p>
          <a:p>
            <a:pPr algn="l"/>
            <a:r>
              <a:rPr lang="en-CA" b="0" i="0" dirty="0">
                <a:solidFill>
                  <a:srgbClr val="374151"/>
                </a:solidFill>
                <a:effectLst/>
                <a:latin typeface="Söhne"/>
              </a:rPr>
              <a:t>Next, we look at the monitoring overhead and storage usage of </a:t>
            </a:r>
            <a:r>
              <a:rPr lang="en-CA" b="0" i="0" dirty="0" err="1">
                <a:solidFill>
                  <a:srgbClr val="374151"/>
                </a:solidFill>
                <a:effectLst/>
                <a:latin typeface="Söhne"/>
              </a:rPr>
              <a:t>MonArch</a:t>
            </a:r>
            <a:r>
              <a:rPr lang="en-CA" b="0" i="0" dirty="0">
                <a:solidFill>
                  <a:srgbClr val="374151"/>
                </a:solidFill>
                <a:effectLst/>
                <a:latin typeface="Söhne"/>
              </a:rPr>
              <a:t>.</a:t>
            </a:r>
          </a:p>
          <a:p>
            <a:pPr algn="l"/>
            <a:endParaRPr lang="en-CA" b="0" i="0" dirty="0">
              <a:solidFill>
                <a:srgbClr val="374151"/>
              </a:solidFill>
              <a:effectLst/>
              <a:latin typeface="Söhne"/>
            </a:endParaRPr>
          </a:p>
          <a:p>
            <a:pPr algn="l"/>
            <a:r>
              <a:rPr lang="en-CA" b="0" i="0" dirty="0" err="1">
                <a:solidFill>
                  <a:srgbClr val="374151"/>
                </a:solidFill>
                <a:effectLst/>
                <a:latin typeface="Söhne"/>
              </a:rPr>
              <a:t>MonArch</a:t>
            </a:r>
            <a:r>
              <a:rPr lang="en-CA" b="0" i="0" dirty="0">
                <a:solidFill>
                  <a:srgbClr val="374151"/>
                </a:solidFill>
                <a:effectLst/>
                <a:latin typeface="Söhne"/>
              </a:rPr>
              <a:t> uses two methods for data collection: numeric data is sent to a TSDB through the Segment Specific Metrics Collector (SSMC) for efficient collection and storage, while non-metric data is collected using a high-performance broker.</a:t>
            </a:r>
          </a:p>
          <a:p>
            <a:pPr algn="l"/>
            <a:endParaRPr lang="en-CA" b="0" i="0" dirty="0">
              <a:solidFill>
                <a:srgbClr val="374151"/>
              </a:solidFill>
              <a:effectLst/>
              <a:latin typeface="Söhne"/>
            </a:endParaRPr>
          </a:p>
          <a:p>
            <a:pPr algn="l"/>
            <a:r>
              <a:rPr lang="en-CA" b="0" i="0" dirty="0">
                <a:solidFill>
                  <a:srgbClr val="374151"/>
                </a:solidFill>
                <a:effectLst/>
                <a:latin typeface="Söhne"/>
              </a:rPr>
              <a:t>This slide compares </a:t>
            </a:r>
            <a:r>
              <a:rPr lang="en-CA" b="0" i="0" dirty="0" err="1">
                <a:solidFill>
                  <a:srgbClr val="374151"/>
                </a:solidFill>
                <a:effectLst/>
                <a:latin typeface="Söhne"/>
              </a:rPr>
              <a:t>MonArch</a:t>
            </a:r>
            <a:r>
              <a:rPr lang="en-CA" b="0" i="0" dirty="0">
                <a:solidFill>
                  <a:srgbClr val="374151"/>
                </a:solidFill>
                <a:effectLst/>
                <a:latin typeface="Söhne"/>
              </a:rPr>
              <a:t> with and without SSMC in terms of monitoring and storage overhead. The figure on the left shows that using SSMC results in an almost 10x reduction in monitoring overhead due to the data aggregation and efficient time-series representation.</a:t>
            </a:r>
          </a:p>
          <a:p>
            <a:pPr algn="l"/>
            <a:endParaRPr lang="en-CA" b="0" i="0" dirty="0">
              <a:solidFill>
                <a:srgbClr val="374151"/>
              </a:solidFill>
              <a:effectLst/>
              <a:latin typeface="Söhne"/>
            </a:endParaRPr>
          </a:p>
          <a:p>
            <a:pPr algn="l"/>
            <a:r>
              <a:rPr lang="en-CA" b="0" i="0" dirty="0">
                <a:solidFill>
                  <a:srgbClr val="374151"/>
                </a:solidFill>
                <a:effectLst/>
                <a:latin typeface="Söhne"/>
              </a:rPr>
              <a:t>The figure on the right shows a significant decrease in storage overhead achieved by </a:t>
            </a:r>
            <a:r>
              <a:rPr lang="en-CA" b="0" i="0" dirty="0" err="1">
                <a:solidFill>
                  <a:srgbClr val="374151"/>
                </a:solidFill>
                <a:effectLst/>
                <a:latin typeface="Söhne"/>
              </a:rPr>
              <a:t>MonArch</a:t>
            </a:r>
            <a:r>
              <a:rPr lang="en-CA" b="0" i="0" dirty="0">
                <a:solidFill>
                  <a:srgbClr val="374151"/>
                </a:solidFill>
                <a:effectLst/>
                <a:latin typeface="Söhne"/>
              </a:rPr>
              <a:t> with SSMC. These results demonstrate that </a:t>
            </a:r>
            <a:r>
              <a:rPr lang="en-CA" b="0" i="0" dirty="0" err="1">
                <a:solidFill>
                  <a:srgbClr val="374151"/>
                </a:solidFill>
                <a:effectLst/>
                <a:latin typeface="Söhne"/>
              </a:rPr>
              <a:t>MonArch</a:t>
            </a:r>
            <a:r>
              <a:rPr lang="en-CA" b="0" i="0" dirty="0">
                <a:solidFill>
                  <a:srgbClr val="374151"/>
                </a:solidFill>
                <a:effectLst/>
                <a:latin typeface="Söhne"/>
              </a:rPr>
              <a:t> is efficient in terms of monitoring overhead and storage usage, making it a practical solution for monitoring network slices</a:t>
            </a:r>
          </a:p>
          <a:p>
            <a:pPr algn="l"/>
            <a:endParaRPr lang="en-CA" b="0" i="0" dirty="0">
              <a:solidFill>
                <a:srgbClr val="374151"/>
              </a:solidFill>
              <a:effectLst/>
              <a:latin typeface="Söhne"/>
            </a:endParaRPr>
          </a:p>
          <a:p>
            <a:pPr algn="l"/>
            <a:r>
              <a:rPr lang="en-CA" b="0" i="0" dirty="0">
                <a:solidFill>
                  <a:srgbClr val="374151"/>
                </a:solidFill>
                <a:effectLst/>
                <a:latin typeface="Söhne"/>
              </a:rPr>
              <a:t>By using SSMC, </a:t>
            </a:r>
            <a:r>
              <a:rPr lang="en-CA" b="0" i="0" dirty="0" err="1">
                <a:solidFill>
                  <a:srgbClr val="374151"/>
                </a:solidFill>
                <a:effectLst/>
                <a:latin typeface="Söhne"/>
              </a:rPr>
              <a:t>MonArch</a:t>
            </a:r>
            <a:r>
              <a:rPr lang="en-CA" b="0" i="0" dirty="0">
                <a:solidFill>
                  <a:srgbClr val="374151"/>
                </a:solidFill>
                <a:effectLst/>
                <a:latin typeface="Söhne"/>
              </a:rPr>
              <a:t> is able to avoid data collection across network segment boundaries, enabling local persistence of monitoring data and segment-wise labeling of collected metrics. Furthermore, </a:t>
            </a:r>
            <a:r>
              <a:rPr lang="en-CA" b="0" i="0" dirty="0" err="1">
                <a:solidFill>
                  <a:srgbClr val="374151"/>
                </a:solidFill>
                <a:effectLst/>
                <a:latin typeface="Söhne"/>
              </a:rPr>
              <a:t>MonArch's</a:t>
            </a:r>
            <a:r>
              <a:rPr lang="en-CA" b="0" i="0" dirty="0">
                <a:solidFill>
                  <a:srgbClr val="374151"/>
                </a:solidFill>
                <a:effectLst/>
                <a:latin typeface="Söhne"/>
              </a:rPr>
              <a:t> combination of NoSQL and time-series databases enables it to efficiently store both numeric and non-numeric monitoring and configuration data.</a:t>
            </a:r>
          </a:p>
          <a:p>
            <a:br>
              <a:rPr lang="en-CA" dirty="0"/>
            </a:br>
            <a:endParaRPr lang="en-CA" b="0" i="0" dirty="0">
              <a:solidFill>
                <a:srgbClr val="374151"/>
              </a:solidFill>
              <a:effectLst/>
              <a:latin typeface="Söhne"/>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17</a:t>
            </a:fld>
            <a:endParaRPr lang="en-US"/>
          </a:p>
        </p:txBody>
      </p:sp>
    </p:spTree>
    <p:extLst>
      <p:ext uri="{BB962C8B-B14F-4D97-AF65-F5344CB8AC3E}">
        <p14:creationId xmlns:p14="http://schemas.microsoft.com/office/powerpoint/2010/main" val="117625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err="1">
                <a:solidFill>
                  <a:srgbClr val="374151"/>
                </a:solidFill>
                <a:effectLst/>
                <a:latin typeface="Söhne"/>
              </a:rPr>
              <a:t>MonArch's</a:t>
            </a:r>
            <a:r>
              <a:rPr lang="en-CA" b="0" i="0" u="none" strike="noStrike" dirty="0">
                <a:solidFill>
                  <a:srgbClr val="374151"/>
                </a:solidFill>
                <a:effectLst/>
                <a:latin typeface="Söhne"/>
              </a:rPr>
              <a:t> performance was evaluated in terms of its impact on data time and its ability to scale with the number of slices and monitoring intervals. </a:t>
            </a:r>
          </a:p>
          <a:p>
            <a:pPr algn="l"/>
            <a:r>
              <a:rPr lang="en-CA" b="0" i="0" u="none" strike="noStrike" dirty="0">
                <a:solidFill>
                  <a:srgbClr val="374151"/>
                </a:solidFill>
                <a:effectLst/>
                <a:latin typeface="Söhne"/>
              </a:rPr>
              <a:t>Our experiments showed that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has a minimal impact on the data ingestion time, which makes it an efficient solution for real-time monitoring of network slices.</a:t>
            </a:r>
          </a:p>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We also evaluated the impact of monitoring intervals on the accuracy of the monitoring results. In our time-varying traffic experiments, we compared </a:t>
            </a:r>
            <a:r>
              <a:rPr lang="en-CA" b="0" i="0" u="none" strike="noStrike" dirty="0" err="1">
                <a:solidFill>
                  <a:srgbClr val="374151"/>
                </a:solidFill>
                <a:effectLst/>
                <a:latin typeface="Söhne"/>
              </a:rPr>
              <a:t>MonArch's</a:t>
            </a:r>
            <a:r>
              <a:rPr lang="en-CA" b="0" i="0" u="none" strike="noStrike" dirty="0">
                <a:solidFill>
                  <a:srgbClr val="374151"/>
                </a:solidFill>
                <a:effectLst/>
                <a:latin typeface="Söhne"/>
              </a:rPr>
              <a:t> measured slice throughput to the ground truth and found that the monitoring interval has a significant impact on the accuracy of the results.</a:t>
            </a:r>
          </a:p>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We found that a monitoring interval of 5 seconds offers a reasonable </a:t>
            </a:r>
            <a:r>
              <a:rPr lang="en-CA" b="0" i="0" u="none" strike="noStrike" dirty="0" err="1">
                <a:solidFill>
                  <a:srgbClr val="374151"/>
                </a:solidFill>
                <a:effectLst/>
                <a:latin typeface="Söhne"/>
              </a:rPr>
              <a:t>tradeoff</a:t>
            </a:r>
            <a:r>
              <a:rPr lang="en-CA" b="0" i="0" u="none" strike="noStrike" dirty="0">
                <a:solidFill>
                  <a:srgbClr val="374151"/>
                </a:solidFill>
                <a:effectLst/>
                <a:latin typeface="Söhne"/>
              </a:rPr>
              <a:t> between monitoring overhead and accuracy. This means that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can provide accurate monitoring results while keeping the overhead to a minimum, which makes it a practical solution for monitoring network slices in 5G networks</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18</a:t>
            </a:fld>
            <a:endParaRPr lang="en-US"/>
          </a:p>
        </p:txBody>
      </p:sp>
    </p:spTree>
    <p:extLst>
      <p:ext uri="{BB962C8B-B14F-4D97-AF65-F5344CB8AC3E}">
        <p14:creationId xmlns:p14="http://schemas.microsoft.com/office/powerpoint/2010/main" val="2482599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374151"/>
                </a:solidFill>
                <a:effectLst/>
                <a:latin typeface="Söhne"/>
              </a:rPr>
              <a:t>To sum up, in this paper, we presented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a scalable monitoring architecture for cloud-native 5G deployments that focuses on network slice monitoring. </a:t>
            </a:r>
          </a:p>
          <a:p>
            <a:endParaRPr lang="en-CA" b="0" i="0" u="none" strike="noStrike" dirty="0">
              <a:solidFill>
                <a:srgbClr val="374151"/>
              </a:solidFill>
              <a:effectLst/>
              <a:latin typeface="Söhne"/>
            </a:endParaRPr>
          </a:p>
          <a:p>
            <a:r>
              <a:rPr lang="en-CA" b="0" i="0" u="none" strike="noStrike" dirty="0">
                <a:solidFill>
                  <a:srgbClr val="374151"/>
                </a:solidFill>
                <a:effectLst/>
                <a:latin typeface="Söhne"/>
              </a:rPr>
              <a:t>Our experiments on a 5G testbed demonstrate the efficacy of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in enabling efficient and effective monitoring of 5G networks. </a:t>
            </a:r>
          </a:p>
          <a:p>
            <a:r>
              <a:rPr lang="en-CA" b="0" i="0" u="none" strike="noStrike" dirty="0">
                <a:solidFill>
                  <a:srgbClr val="374151"/>
                </a:solidFill>
                <a:effectLst/>
                <a:latin typeface="Söhne"/>
              </a:rPr>
              <a:t>By validating </a:t>
            </a:r>
            <a:r>
              <a:rPr lang="en-CA" b="0" i="0" u="none" strike="noStrike" dirty="0" err="1">
                <a:solidFill>
                  <a:srgbClr val="374151"/>
                </a:solidFill>
                <a:effectLst/>
                <a:latin typeface="Söhne"/>
              </a:rPr>
              <a:t>MonArch's</a:t>
            </a:r>
            <a:r>
              <a:rPr lang="en-CA" b="0" i="0" u="none" strike="noStrike" dirty="0">
                <a:solidFill>
                  <a:srgbClr val="374151"/>
                </a:solidFill>
                <a:effectLst/>
                <a:latin typeface="Söhne"/>
              </a:rPr>
              <a:t> implementation and using it to compute network slice throughput KPI, we showed that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can scale effectively with the number of slices and monitoring intervals. </a:t>
            </a:r>
          </a:p>
          <a:p>
            <a:r>
              <a:rPr lang="en-CA" b="0" i="0" u="none" strike="noStrike" dirty="0">
                <a:solidFill>
                  <a:srgbClr val="374151"/>
                </a:solidFill>
                <a:effectLst/>
                <a:latin typeface="Söhne"/>
              </a:rPr>
              <a:t>Moreover, our results demonstrate that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has minimal impact on data ingestion time, and a monitoring interval of 5 seconds offers a reasonable </a:t>
            </a:r>
            <a:r>
              <a:rPr lang="en-CA" b="0" i="0" u="none" strike="noStrike" dirty="0" err="1">
                <a:solidFill>
                  <a:srgbClr val="374151"/>
                </a:solidFill>
                <a:effectLst/>
                <a:latin typeface="Söhne"/>
              </a:rPr>
              <a:t>tradeoff</a:t>
            </a:r>
            <a:r>
              <a:rPr lang="en-CA" b="0" i="0" u="none" strike="noStrike" dirty="0">
                <a:solidFill>
                  <a:srgbClr val="374151"/>
                </a:solidFill>
                <a:effectLst/>
                <a:latin typeface="Söhne"/>
              </a:rPr>
              <a:t> between monitoring overhead and accuracy. </a:t>
            </a:r>
          </a:p>
          <a:p>
            <a:endParaRPr lang="en-CA" b="0" i="0" u="none" strike="noStrike" dirty="0">
              <a:solidFill>
                <a:srgbClr val="374151"/>
              </a:solidFill>
              <a:effectLst/>
              <a:latin typeface="Söhne"/>
            </a:endParaRPr>
          </a:p>
          <a:p>
            <a:r>
              <a:rPr lang="en-CA" b="0" i="0" u="none" strike="noStrike" dirty="0">
                <a:solidFill>
                  <a:srgbClr val="374151"/>
                </a:solidFill>
                <a:effectLst/>
                <a:latin typeface="Söhne"/>
              </a:rPr>
              <a:t>We have open-sourced our code, which can be found on </a:t>
            </a:r>
            <a:r>
              <a:rPr lang="en-CA" b="0" i="0" u="none" strike="noStrike" dirty="0" err="1">
                <a:solidFill>
                  <a:srgbClr val="374151"/>
                </a:solidFill>
                <a:effectLst/>
                <a:latin typeface="Söhne"/>
              </a:rPr>
              <a:t>Github</a:t>
            </a:r>
            <a:r>
              <a:rPr lang="en-CA" b="0" i="0" u="none" strike="noStrike" dirty="0">
                <a:solidFill>
                  <a:srgbClr val="374151"/>
                </a:solidFill>
                <a:effectLst/>
                <a:latin typeface="Söhne"/>
              </a:rPr>
              <a:t>. Thank you for listening. If you have any questions, I will be happy to answer them</a:t>
            </a:r>
            <a:endParaRPr lang="en-US" dirty="0"/>
          </a:p>
        </p:txBody>
      </p:sp>
      <p:sp>
        <p:nvSpPr>
          <p:cNvPr id="4" name="Slide Number Placeholder 3"/>
          <p:cNvSpPr>
            <a:spLocks noGrp="1"/>
          </p:cNvSpPr>
          <p:nvPr>
            <p:ph type="sldNum" sz="quarter" idx="5"/>
          </p:nvPr>
        </p:nvSpPr>
        <p:spPr/>
        <p:txBody>
          <a:bodyPr/>
          <a:lstStyle/>
          <a:p>
            <a:fld id="{4D131D6E-450C-4F7D-833D-5A2114EC961E}" type="slidenum">
              <a:rPr lang="en-US" smtClean="0"/>
              <a:t>19</a:t>
            </a:fld>
            <a:endParaRPr lang="en-US"/>
          </a:p>
        </p:txBody>
      </p:sp>
    </p:spTree>
    <p:extLst>
      <p:ext uri="{BB962C8B-B14F-4D97-AF65-F5344CB8AC3E}">
        <p14:creationId xmlns:p14="http://schemas.microsoft.com/office/powerpoint/2010/main" val="117893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by looking at why network slice monitoring is important</a:t>
            </a:r>
          </a:p>
        </p:txBody>
      </p:sp>
      <p:sp>
        <p:nvSpPr>
          <p:cNvPr id="4" name="Slide Number Placeholder 3"/>
          <p:cNvSpPr>
            <a:spLocks noGrp="1"/>
          </p:cNvSpPr>
          <p:nvPr>
            <p:ph type="sldNum" sz="quarter" idx="5"/>
          </p:nvPr>
        </p:nvSpPr>
        <p:spPr/>
        <p:txBody>
          <a:bodyPr/>
          <a:lstStyle/>
          <a:p>
            <a:fld id="{4D131D6E-450C-4F7D-833D-5A2114EC961E}" type="slidenum">
              <a:rPr lang="en-US" smtClean="0"/>
              <a:t>2</a:t>
            </a:fld>
            <a:endParaRPr lang="en-US"/>
          </a:p>
        </p:txBody>
      </p:sp>
    </p:spTree>
    <p:extLst>
      <p:ext uri="{BB962C8B-B14F-4D97-AF65-F5344CB8AC3E}">
        <p14:creationId xmlns:p14="http://schemas.microsoft.com/office/powerpoint/2010/main" val="77605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CA" sz="5400" b="0" i="0" dirty="0">
                <a:solidFill>
                  <a:srgbClr val="374151"/>
                </a:solidFill>
                <a:effectLst/>
                <a:latin typeface="Söhne"/>
              </a:rPr>
              <a:t>In 5G and beyond networks, network slicing is essential to meet the diverse requirements of emerging applications. Network slicing enables multiple isolated end-to-end (E2E) virtual networks to be created on top of a common physical infrastructure, each dedicated to different services. This flexibility comes at the cost of increased network complexity, which requires automated orchestration and management enabled by Artificial Intelligence/Machine Learning (AI/ML) techniques.</a:t>
            </a:r>
          </a:p>
          <a:p>
            <a:pPr marL="0" indent="0" algn="l">
              <a:buFont typeface="+mj-lt"/>
              <a:buNone/>
            </a:pPr>
            <a:endParaRPr lang="en-CA" sz="5400" b="0" i="0" dirty="0">
              <a:solidFill>
                <a:srgbClr val="374151"/>
              </a:solidFill>
              <a:effectLst/>
              <a:latin typeface="Söhne"/>
            </a:endParaRPr>
          </a:p>
          <a:p>
            <a:pPr marL="0" indent="0" algn="l">
              <a:buFont typeface="+mj-lt"/>
              <a:buNone/>
            </a:pPr>
            <a:r>
              <a:rPr lang="en-CA" b="0" i="0" dirty="0">
                <a:solidFill>
                  <a:srgbClr val="374151"/>
                </a:solidFill>
                <a:effectLst/>
                <a:latin typeface="Söhne"/>
              </a:rPr>
              <a:t>State-of-the-art algorithms for automated orchestration and management rely heavily on data-driven methods and require efficient extraction large volumes of data from the network. As such, monitoring network slice Key Performance Indicators (KPIs) is vital to ensure efficient resource allocation, provide timely network performance feedback, and enable data-driven automated service assurance</a:t>
            </a:r>
            <a:endParaRPr lang="en-CA" sz="5400" b="0" i="0" dirty="0">
              <a:solidFill>
                <a:srgbClr val="374151"/>
              </a:solidFill>
              <a:effectLst/>
              <a:latin typeface="Söhne"/>
            </a:endParaRPr>
          </a:p>
          <a:p>
            <a:pPr marL="0" indent="0" algn="l">
              <a:buFont typeface="+mj-lt"/>
              <a:buNone/>
            </a:pPr>
            <a:endParaRPr lang="en-CA" sz="5400" b="0" i="0" dirty="0">
              <a:solidFill>
                <a:srgbClr val="374151"/>
              </a:solidFill>
              <a:effectLst/>
              <a:latin typeface="Söhne"/>
            </a:endParaRPr>
          </a:p>
          <a:p>
            <a:pPr marL="0" indent="0" algn="l">
              <a:buFont typeface="+mj-lt"/>
              <a:buNone/>
            </a:pPr>
            <a:r>
              <a:rPr lang="en-CA" b="0" i="0" dirty="0">
                <a:solidFill>
                  <a:srgbClr val="374151"/>
                </a:solidFill>
                <a:effectLst/>
                <a:latin typeface="Söhne"/>
              </a:rPr>
              <a:t>However, monitoring network slices in 5G networks introduces several challenges. The increased complexity of creating multiple virtual networks on top of a common physical infrastructure, makes it challenging to monitor and manage the entire network. Additionally, different network slices may have unique requirements in terms of bandwidth, latency, and reliability, making it essential to monitor each slice separately. The highly dynamic and constantly evolving nature of 5G networks also requires real-time monitoring to detect and respond to issues promptly</a:t>
            </a:r>
            <a:endParaRPr lang="en-CA" dirty="0">
              <a:latin typeface="Lato" panose="020F0502020204030203" pitchFamily="34" charset="77"/>
            </a:endParaRPr>
          </a:p>
        </p:txBody>
      </p:sp>
      <p:sp>
        <p:nvSpPr>
          <p:cNvPr id="4" name="Slide Number Placeholder 3"/>
          <p:cNvSpPr>
            <a:spLocks noGrp="1"/>
          </p:cNvSpPr>
          <p:nvPr>
            <p:ph type="sldNum" sz="quarter" idx="5"/>
          </p:nvPr>
        </p:nvSpPr>
        <p:spPr/>
        <p:txBody>
          <a:bodyPr/>
          <a:lstStyle/>
          <a:p>
            <a:fld id="{4D131D6E-450C-4F7D-833D-5A2114EC961E}" type="slidenum">
              <a:rPr lang="en-US" smtClean="0"/>
              <a:t>3</a:t>
            </a:fld>
            <a:endParaRPr lang="en-US"/>
          </a:p>
        </p:txBody>
      </p:sp>
    </p:spTree>
    <p:extLst>
      <p:ext uri="{BB962C8B-B14F-4D97-AF65-F5344CB8AC3E}">
        <p14:creationId xmlns:p14="http://schemas.microsoft.com/office/powerpoint/2010/main" val="372125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u="none" strike="noStrike" dirty="0">
                <a:solidFill>
                  <a:srgbClr val="374151"/>
                </a:solidFill>
                <a:effectLst/>
                <a:latin typeface="Söhne"/>
              </a:rPr>
              <a:t>Existing monitoring solutions are limited in scope, focusing on particular segments of the network such as NFVI and VNF monitoring. This piecemeal approach makes it difficult to collect and correlate monitoring data from different segments of the network to compute slice Key Performance Indicators (KPIs).</a:t>
            </a:r>
          </a:p>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Another challenge in 5G network slice monitoring is the adoption of cloud-native technologies such as containers, which requires leveraging container orchestration tools such as Kubernetes. However, traditional monitoring tools cannot easily observe ephemeral cloud-native elements such as containers.</a:t>
            </a:r>
          </a:p>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Computing relevant KPIs that enable effective evaluation of Quality of Service (QoS) requirements for 5G services is also a significant challenge. For 5G services, the standardization bodies such as 3GPP have defined several KPIs that are composite in nature and require measuring multiple infrastructure and network function-related metrics. Computing these KPIs for end-to-end network slices is non-trivial.</a:t>
            </a:r>
          </a:p>
          <a:p>
            <a:pPr algn="l"/>
            <a:endParaRPr lang="en-CA"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4D131D6E-450C-4F7D-833D-5A2114EC961E}" type="slidenum">
              <a:rPr lang="en-US" smtClean="0"/>
              <a:t>4</a:t>
            </a:fld>
            <a:endParaRPr lang="en-US"/>
          </a:p>
        </p:txBody>
      </p:sp>
    </p:spTree>
    <p:extLst>
      <p:ext uri="{BB962C8B-B14F-4D97-AF65-F5344CB8AC3E}">
        <p14:creationId xmlns:p14="http://schemas.microsoft.com/office/powerpoint/2010/main" val="429280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Finally, 5G and beyond networks have multiple infrastructure layers, virtual network functions, and network segments, making it challenging to provide different levels of monitoring granularity and a unified way to express monitoring requests across different levels of the network.</a:t>
            </a:r>
          </a:p>
          <a:p>
            <a:pPr algn="l"/>
            <a:endParaRPr lang="en-CA" b="0" i="0" u="none" strike="noStrike" dirty="0">
              <a:solidFill>
                <a:srgbClr val="374151"/>
              </a:solidFill>
              <a:effectLst/>
              <a:latin typeface="Söhne"/>
            </a:endParaRPr>
          </a:p>
          <a:p>
            <a:pPr algn="l"/>
            <a:r>
              <a:rPr lang="en-CA" b="0" i="0" u="none" strike="noStrike" dirty="0">
                <a:solidFill>
                  <a:srgbClr val="374151"/>
                </a:solidFill>
                <a:effectLst/>
                <a:latin typeface="Söhne"/>
              </a:rPr>
              <a:t>To address these challenges, a novel monitoring architecture is needed for 5G and beyond networks. The architecture should provide seamless integration with cloud-native orchestration tools, facilitate the collection and correlation of relevant metrics, and enable the computation of network slice KPIs. Additionally, the architecture should include abstractions that allow applications to specify monitoring requests at a high-level and focus on their business logic</a:t>
            </a:r>
          </a:p>
          <a:p>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5</a:t>
            </a:fld>
            <a:endParaRPr lang="en-US"/>
          </a:p>
        </p:txBody>
      </p:sp>
    </p:spTree>
    <p:extLst>
      <p:ext uri="{BB962C8B-B14F-4D97-AF65-F5344CB8AC3E}">
        <p14:creationId xmlns:p14="http://schemas.microsoft.com/office/powerpoint/2010/main" val="370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NimbusRomNo9L"/>
              </a:rPr>
              <a:t>This slide shows a comparison of the existing literature on 5G monitoring. From the table, we see that the existing literature on 5G monitoring has primarily focused on scalable monitoring architecture, but lacks support for network slicing and implementation using a 5G testbed. Our work fills this gap by presenting </a:t>
            </a:r>
            <a:r>
              <a:rPr lang="en-CA" sz="1800" dirty="0" err="1">
                <a:effectLst/>
                <a:latin typeface="NimbusRomNo9L"/>
              </a:rPr>
              <a:t>MonArch</a:t>
            </a:r>
            <a:r>
              <a:rPr lang="en-CA" sz="1800" dirty="0">
                <a:effectLst/>
                <a:latin typeface="NimbusRomNo9L"/>
              </a:rPr>
              <a:t>, a scalable monitoring architecture for 5G and beyond networks, which has a specific focus on monitoring at the network slice level, slice KPI computation, and an API for specifying monitoring requests. </a:t>
            </a:r>
            <a:endParaRPr lang="en-CA" dirty="0"/>
          </a:p>
          <a:p>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6</a:t>
            </a:fld>
            <a:endParaRPr lang="en-US"/>
          </a:p>
        </p:txBody>
      </p:sp>
    </p:spTree>
    <p:extLst>
      <p:ext uri="{BB962C8B-B14F-4D97-AF65-F5344CB8AC3E}">
        <p14:creationId xmlns:p14="http://schemas.microsoft.com/office/powerpoint/2010/main" val="79923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let's look at our proposed solution, which we call 5G </a:t>
            </a:r>
            <a:r>
              <a:rPr lang="en-CA" dirty="0" err="1"/>
              <a:t>MonArch</a:t>
            </a:r>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7</a:t>
            </a:fld>
            <a:endParaRPr lang="en-US"/>
          </a:p>
        </p:txBody>
      </p:sp>
    </p:spTree>
    <p:extLst>
      <p:ext uri="{BB962C8B-B14F-4D97-AF65-F5344CB8AC3E}">
        <p14:creationId xmlns:p14="http://schemas.microsoft.com/office/powerpoint/2010/main" val="269677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CA" b="0" i="0" dirty="0">
                <a:solidFill>
                  <a:srgbClr val="374151"/>
                </a:solidFill>
                <a:effectLst/>
                <a:latin typeface="Söhne"/>
              </a:rPr>
              <a:t>To address the challenges we just discussed, we have developed the 5G-MonArch monitoring architecture, specifically designed for monitoring 5G network slices. </a:t>
            </a:r>
          </a:p>
          <a:p>
            <a:pPr algn="l">
              <a:buFont typeface="Arial" panose="020B0604020202020204" pitchFamily="34" charset="0"/>
              <a:buNone/>
            </a:pPr>
            <a:endParaRPr lang="en-CA" b="0" i="0" dirty="0">
              <a:solidFill>
                <a:srgbClr val="374151"/>
              </a:solidFill>
              <a:effectLst/>
              <a:latin typeface="Söhne"/>
            </a:endParaRPr>
          </a:p>
          <a:p>
            <a:pPr algn="l">
              <a:buFont typeface="Arial" panose="020B0604020202020204" pitchFamily="34" charset="0"/>
              <a:buNone/>
            </a:pPr>
            <a:r>
              <a:rPr lang="en-CA" b="0" i="0" dirty="0">
                <a:solidFill>
                  <a:srgbClr val="374151"/>
                </a:solidFill>
                <a:effectLst/>
                <a:latin typeface="Söhne"/>
              </a:rPr>
              <a:t>The purpose of 5G-MonArch is to collect and analyze monitoring data from various network functions that make up a network slice, and help in computing slice KPIs.</a:t>
            </a:r>
          </a:p>
          <a:p>
            <a:pPr algn="l">
              <a:buFont typeface="Arial" panose="020B0604020202020204" pitchFamily="34" charset="0"/>
              <a:buNone/>
            </a:pPr>
            <a:endParaRPr lang="en-CA" b="0" i="0" dirty="0">
              <a:solidFill>
                <a:srgbClr val="374151"/>
              </a:solidFill>
              <a:effectLst/>
              <a:latin typeface="Söhne"/>
            </a:endParaRPr>
          </a:p>
          <a:p>
            <a:pPr algn="l">
              <a:buFont typeface="Arial" panose="020B0604020202020204" pitchFamily="34" charset="0"/>
              <a:buNone/>
            </a:pPr>
            <a:r>
              <a:rPr lang="en-CA" b="0" i="0" dirty="0">
                <a:solidFill>
                  <a:srgbClr val="374151"/>
                </a:solidFill>
                <a:effectLst/>
                <a:latin typeface="Söhne"/>
              </a:rPr>
              <a:t>The 5G-MonArch architecture is composed of several key components, each with a specific role in the monitoring process.</a:t>
            </a:r>
            <a:br>
              <a:rPr lang="en-CA" b="0" i="0" dirty="0">
                <a:solidFill>
                  <a:srgbClr val="374151"/>
                </a:solidFill>
                <a:effectLst/>
                <a:latin typeface="Söhne"/>
              </a:rPr>
            </a:br>
            <a:r>
              <a:rPr lang="en-CA" b="0" i="0" dirty="0">
                <a:solidFill>
                  <a:srgbClr val="374151"/>
                </a:solidFill>
                <a:effectLst/>
                <a:latin typeface="Söhne"/>
              </a:rPr>
              <a:t>Let's take a closer look at each of these components in the next slide.</a:t>
            </a:r>
          </a:p>
          <a:p>
            <a:endParaRPr lang="en-CA" dirty="0"/>
          </a:p>
        </p:txBody>
      </p:sp>
      <p:sp>
        <p:nvSpPr>
          <p:cNvPr id="4" name="Slide Number Placeholder 3"/>
          <p:cNvSpPr>
            <a:spLocks noGrp="1"/>
          </p:cNvSpPr>
          <p:nvPr>
            <p:ph type="sldNum" sz="quarter" idx="5"/>
          </p:nvPr>
        </p:nvSpPr>
        <p:spPr/>
        <p:txBody>
          <a:bodyPr/>
          <a:lstStyle/>
          <a:p>
            <a:fld id="{4D131D6E-450C-4F7D-833D-5A2114EC961E}" type="slidenum">
              <a:rPr lang="en-US" smtClean="0"/>
              <a:t>8</a:t>
            </a:fld>
            <a:endParaRPr lang="en-US"/>
          </a:p>
        </p:txBody>
      </p:sp>
    </p:spTree>
    <p:extLst>
      <p:ext uri="{BB962C8B-B14F-4D97-AF65-F5344CB8AC3E}">
        <p14:creationId xmlns:p14="http://schemas.microsoft.com/office/powerpoint/2010/main" val="133700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u="none" strike="noStrike" dirty="0">
                <a:solidFill>
                  <a:srgbClr val="374151"/>
                </a:solidFill>
                <a:effectLst/>
                <a:latin typeface="Söhne"/>
              </a:rPr>
              <a:t>The Request Translator is a critical component of </a:t>
            </a:r>
            <a:r>
              <a:rPr lang="en-CA" b="0" i="0" u="none" strike="noStrike" dirty="0" err="1">
                <a:solidFill>
                  <a:srgbClr val="374151"/>
                </a:solidFill>
                <a:effectLst/>
                <a:latin typeface="Söhne"/>
              </a:rPr>
              <a:t>MonArch</a:t>
            </a:r>
            <a:r>
              <a:rPr lang="en-CA" b="0" i="0" u="none" strike="noStrike" dirty="0">
                <a:solidFill>
                  <a:srgbClr val="374151"/>
                </a:solidFill>
                <a:effectLst/>
                <a:latin typeface="Söhne"/>
              </a:rPr>
              <a:t> that plays a key role in translating high-level monitoring requests into low-level monitoring primitives. This allows the user to specify various details related to the monitoring request, such as the type of data to be monitored and the level of aggregation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u="none" strike="noStrike" dirty="0">
                <a:solidFill>
                  <a:srgbClr val="374151"/>
                </a:solidFill>
                <a:effectLst/>
                <a:latin typeface="Söhne"/>
              </a:rPr>
              <a:t>The second component, the Monitoring Manager, is responsible for installing and configuring monitoring exporters to collect monitoring data from different network functions (NFs) that make up a network slice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u="none" strike="noStrike" dirty="0">
                <a:solidFill>
                  <a:srgbClr val="374151"/>
                </a:solidFill>
                <a:effectLst/>
                <a:latin typeface="Söhne"/>
              </a:rPr>
              <a:t>The Monitoring Manager uses a framework with southbound plugins that interact with the components in various network segments and provide a uniform interface to other components of the monitoring architecture.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i="0" u="none" strike="noStrike" dirty="0">
                <a:solidFill>
                  <a:srgbClr val="374151"/>
                </a:solidFill>
                <a:effectLst/>
                <a:latin typeface="Söhne"/>
              </a:rPr>
              <a:t>In addition, the Monitoring Manager communicates with an external slice orchestrator (such as ONAP) to obtain the mapping between containerized NFs and slices, which is critical for ensuring that the correct monitoring data is collected and analyzed for each network slice.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u="none" strike="noStrike" dirty="0">
              <a:solidFill>
                <a:srgbClr val="374151"/>
              </a:solidFill>
              <a:effectLst/>
              <a:latin typeface="Söhne"/>
            </a:endParaRPr>
          </a:p>
          <a:p>
            <a:pPr algn="l">
              <a:buFont typeface="Arial" panose="020B0604020202020204" pitchFamily="34" charset="0"/>
              <a:buNone/>
            </a:pPr>
            <a:endParaRPr lang="en-CA"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4D131D6E-450C-4F7D-833D-5A2114EC961E}" type="slidenum">
              <a:rPr lang="en-US" smtClean="0"/>
              <a:t>9</a:t>
            </a:fld>
            <a:endParaRPr lang="en-US"/>
          </a:p>
        </p:txBody>
      </p:sp>
    </p:spTree>
    <p:extLst>
      <p:ext uri="{BB962C8B-B14F-4D97-AF65-F5344CB8AC3E}">
        <p14:creationId xmlns:p14="http://schemas.microsoft.com/office/powerpoint/2010/main" val="34396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sp>
        <p:nvSpPr>
          <p:cNvPr id="2" name="Title 1"/>
          <p:cNvSpPr>
            <a:spLocks noGrp="1"/>
          </p:cNvSpPr>
          <p:nvPr>
            <p:ph type="ctrTitle" hasCustomPrompt="1"/>
          </p:nvPr>
        </p:nvSpPr>
        <p:spPr>
          <a:xfrm>
            <a:off x="214108" y="486841"/>
            <a:ext cx="4596731" cy="697475"/>
          </a:xfrm>
        </p:spPr>
        <p:txBody>
          <a:bodyPr lIns="0" anchor="b">
            <a:noAutofit/>
          </a:bodyPr>
          <a:lstStyle>
            <a:lvl1pPr algn="l">
              <a:defRPr sz="2554"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a:xfrm>
            <a:off x="2550324" y="3017376"/>
            <a:ext cx="484976" cy="118446"/>
          </a:xfrm>
        </p:spPr>
        <p:txBody>
          <a:bodyPr/>
          <a:lstStyle>
            <a:lvl1pPr algn="ctr">
              <a:defRPr/>
            </a:lvl1pPr>
          </a:lstStyle>
          <a:p>
            <a:pPr marL="85090">
              <a:lnSpc>
                <a:spcPts val="770"/>
              </a:lnSpc>
            </a:pPr>
            <a:fld id="{81D60167-4931-47E6-BA6A-407CBD079E47}" type="slidenum">
              <a:rPr lang="en-US" spc="-5" smtClean="0"/>
              <a:t>‹#›</a:t>
            </a:fld>
            <a:endParaRPr lang="en-US" spc="-5"/>
          </a:p>
        </p:txBody>
      </p:sp>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10" name="Picture 9" descr="Rogers Logo">
            <a:extLst>
              <a:ext uri="{FF2B5EF4-FFF2-40B4-BE49-F238E27FC236}">
                <a16:creationId xmlns:a16="http://schemas.microsoft.com/office/drawing/2014/main" id="{E0DEB854-0117-4D63-980D-C40870495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697" y="2683199"/>
            <a:ext cx="1403986" cy="245817"/>
          </a:xfrm>
          <a:prstGeom prst="rect">
            <a:avLst/>
          </a:prstGeom>
        </p:spPr>
      </p:pic>
    </p:spTree>
    <p:extLst>
      <p:ext uri="{BB962C8B-B14F-4D97-AF65-F5344CB8AC3E}">
        <p14:creationId xmlns:p14="http://schemas.microsoft.com/office/powerpoint/2010/main" val="34908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02" y="660606"/>
            <a:ext cx="2621241" cy="317137"/>
          </a:xfrm>
        </p:spPr>
        <p:txBody>
          <a:bodyPr anchor="b">
            <a:noAutofit/>
          </a:bodyPr>
          <a:lstStyle>
            <a:lvl1pPr marL="0" indent="0">
              <a:buNone/>
              <a:defRPr sz="1324" b="1" baseline="0">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4" name="Content Placeholder 3"/>
          <p:cNvSpPr>
            <a:spLocks noGrp="1"/>
          </p:cNvSpPr>
          <p:nvPr>
            <p:ph sz="half" idx="2"/>
          </p:nvPr>
        </p:nvSpPr>
        <p:spPr>
          <a:xfrm>
            <a:off x="122902" y="1033545"/>
            <a:ext cx="2621241"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949181" y="660606"/>
            <a:ext cx="2645240" cy="317137"/>
          </a:xfrm>
        </p:spPr>
        <p:txBody>
          <a:bodyPr anchor="b">
            <a:normAutofit/>
          </a:bodyPr>
          <a:lstStyle>
            <a:lvl1pPr marL="0" indent="0">
              <a:buNone/>
              <a:defRPr sz="1324" b="1">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6" name="Content Placeholder 5"/>
          <p:cNvSpPr>
            <a:spLocks noGrp="1"/>
          </p:cNvSpPr>
          <p:nvPr>
            <p:ph sz="quarter" idx="4"/>
          </p:nvPr>
        </p:nvSpPr>
        <p:spPr>
          <a:xfrm>
            <a:off x="2949181" y="1033545"/>
            <a:ext cx="2645240"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122903" y="205398"/>
            <a:ext cx="5471518" cy="423906"/>
          </a:xfrm>
        </p:spPr>
        <p:txBody>
          <a:bodyPr/>
          <a:lstStyle/>
          <a:p>
            <a:r>
              <a:rPr lang="en-US"/>
              <a:t>CLICK TO EDIT MASTER TITLE STYLE</a:t>
            </a:r>
          </a:p>
        </p:txBody>
      </p:sp>
      <p:sp>
        <p:nvSpPr>
          <p:cNvPr id="2" name="Date Placeholder 1"/>
          <p:cNvSpPr>
            <a:spLocks noGrp="1"/>
          </p:cNvSpPr>
          <p:nvPr>
            <p:ph type="dt" sz="half" idx="10"/>
          </p:nvPr>
        </p:nvSpPr>
        <p:spPr/>
        <p:txBody>
          <a:bodyPr/>
          <a:lstStyle/>
          <a:p>
            <a:r>
              <a:rPr lang="en-CA"/>
              <a:t>Niloy Saha</a:t>
            </a:r>
            <a:endParaRPr lang="en-US"/>
          </a:p>
        </p:txBody>
      </p:sp>
      <p:sp>
        <p:nvSpPr>
          <p:cNvPr id="11" name="Footer Placeholder 10"/>
          <p:cNvSpPr>
            <a:spLocks noGrp="1"/>
          </p:cNvSpPr>
          <p:nvPr>
            <p:ph type="ftr" sz="quarter" idx="11"/>
          </p:nvPr>
        </p:nvSpPr>
        <p:spPr/>
        <p:txBody>
          <a:bodyPr/>
          <a:lstStyle/>
          <a:p>
            <a:r>
              <a:rPr lang="en-US"/>
              <a:t>MonArch: Network Slice Monitoring Architecture for Cloud Native 5G Deployments</a:t>
            </a:r>
          </a:p>
        </p:txBody>
      </p:sp>
      <p:sp>
        <p:nvSpPr>
          <p:cNvPr id="12" name="Slide Number Placeholder 11"/>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39667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r>
              <a:rPr lang="en-CA"/>
              <a:t>Niloy Saha</a:t>
            </a:r>
            <a:endParaRPr lang="en-US"/>
          </a:p>
        </p:txBody>
      </p:sp>
      <p:sp>
        <p:nvSpPr>
          <p:cNvPr id="7" name="Footer Placeholder 6"/>
          <p:cNvSpPr>
            <a:spLocks noGrp="1"/>
          </p:cNvSpPr>
          <p:nvPr>
            <p:ph type="ftr" sz="quarter" idx="11"/>
          </p:nvPr>
        </p:nvSpPr>
        <p:spPr/>
        <p:txBody>
          <a:body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pic>
        <p:nvPicPr>
          <p:cNvPr id="9" name="Picture 8" descr="Rogers Logo">
            <a:extLst>
              <a:ext uri="{FF2B5EF4-FFF2-40B4-BE49-F238E27FC236}">
                <a16:creationId xmlns:a16="http://schemas.microsoft.com/office/drawing/2014/main" id="{06D0E1DD-B016-41CB-B7FF-3ADCE0381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191" y="338717"/>
            <a:ext cx="898230" cy="157267"/>
          </a:xfrm>
          <a:prstGeom prst="rect">
            <a:avLst/>
          </a:prstGeom>
        </p:spPr>
      </p:pic>
    </p:spTree>
    <p:extLst>
      <p:ext uri="{BB962C8B-B14F-4D97-AF65-F5344CB8AC3E}">
        <p14:creationId xmlns:p14="http://schemas.microsoft.com/office/powerpoint/2010/main" val="243433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40021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84329" y="2997540"/>
            <a:ext cx="558568" cy="118446"/>
          </a:xfrm>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8" name="Group 7">
            <a:extLst>
              <a:ext uri="{FF2B5EF4-FFF2-40B4-BE49-F238E27FC236}">
                <a16:creationId xmlns:a16="http://schemas.microsoft.com/office/drawing/2014/main" id="{DD7F9787-DD3A-4646-BB48-620C816C001A}"/>
              </a:ext>
            </a:extLst>
          </p:cNvPr>
          <p:cNvGrpSpPr/>
          <p:nvPr/>
        </p:nvGrpSpPr>
        <p:grpSpPr>
          <a:xfrm>
            <a:off x="0" y="0"/>
            <a:ext cx="5765800" cy="187917"/>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2347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8597" y="585604"/>
            <a:ext cx="2048606" cy="430660"/>
          </a:xfrm>
        </p:spPr>
        <p:txBody>
          <a:bodyPr anchor="b">
            <a:normAutofit/>
          </a:bodyPr>
          <a:lstStyle>
            <a:lvl1pPr algn="ctr">
              <a:defRPr sz="1324" cap="all" baseline="0"/>
            </a:lvl1pPr>
          </a:lstStyle>
          <a:p>
            <a:r>
              <a:rPr lang="en-US"/>
              <a:t>CONTEXT or THEME</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cxnSp>
        <p:nvCxnSpPr>
          <p:cNvPr id="12" name="Straight Connector 11"/>
          <p:cNvCxnSpPr/>
          <p:nvPr/>
        </p:nvCxnSpPr>
        <p:spPr>
          <a:xfrm>
            <a:off x="1858597"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58597"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312314" y="1145189"/>
            <a:ext cx="5141172" cy="1000495"/>
          </a:xfrm>
        </p:spPr>
        <p:txBody>
          <a:bodyPr anchor="ctr">
            <a:normAutofit/>
          </a:bodyPr>
          <a:lstStyle>
            <a:lvl1pPr marL="0" indent="0" algn="ctr">
              <a:lnSpc>
                <a:spcPct val="100000"/>
              </a:lnSpc>
              <a:buNone/>
              <a:defRPr sz="1324"/>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1858597"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p:nvGrpSpPr>
        <p:grpSpPr>
          <a:xfrm>
            <a:off x="0" y="0"/>
            <a:ext cx="5765800" cy="187917"/>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2251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3003156" y="400198"/>
            <a:ext cx="2572973" cy="2558407"/>
          </a:xfrm>
        </p:spPr>
        <p:txBody>
          <a:bodyPr/>
          <a:lstStyle/>
          <a:p>
            <a:r>
              <a:rPr lang="en-US"/>
              <a:t>Click icon to add picture</a:t>
            </a:r>
          </a:p>
        </p:txBody>
      </p:sp>
      <p:sp>
        <p:nvSpPr>
          <p:cNvPr id="2" name="Title 1"/>
          <p:cNvSpPr>
            <a:spLocks noGrp="1"/>
          </p:cNvSpPr>
          <p:nvPr>
            <p:ph type="title" hasCustomPrompt="1"/>
          </p:nvPr>
        </p:nvSpPr>
        <p:spPr>
          <a:xfrm>
            <a:off x="404042" y="585604"/>
            <a:ext cx="2048606" cy="430660"/>
          </a:xfrm>
        </p:spPr>
        <p:txBody>
          <a:bodyPr anchor="b">
            <a:normAutofit/>
          </a:bodyPr>
          <a:lstStyle>
            <a:lvl1pPr algn="ctr">
              <a:defRPr sz="1324" cap="all" baseline="0"/>
            </a:lvl1pPr>
          </a:lstStyle>
          <a:p>
            <a:r>
              <a:rPr lang="en-US"/>
              <a:t>CONTEXT or THEME</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a:xfrm>
            <a:off x="122903" y="2997540"/>
            <a:ext cx="1838343" cy="118446"/>
          </a:xfrm>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a:xfrm>
            <a:off x="2642658" y="2997540"/>
            <a:ext cx="480483" cy="118446"/>
          </a:xfrm>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
        <p:nvSpPr>
          <p:cNvPr id="15" name="Text Placeholder 14"/>
          <p:cNvSpPr>
            <a:spLocks noGrp="1"/>
          </p:cNvSpPr>
          <p:nvPr>
            <p:ph type="body" sz="quarter" idx="13"/>
          </p:nvPr>
        </p:nvSpPr>
        <p:spPr>
          <a:xfrm>
            <a:off x="257712" y="1139826"/>
            <a:ext cx="2341266" cy="1000495"/>
          </a:xfrm>
        </p:spPr>
        <p:txBody>
          <a:bodyPr anchor="ctr">
            <a:normAutofit/>
          </a:bodyPr>
          <a:lstStyle>
            <a:lvl1pPr marL="0" indent="0" algn="ctr">
              <a:lnSpc>
                <a:spcPct val="100000"/>
              </a:lnSpc>
              <a:buNone/>
              <a:defRPr sz="104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404042"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404043"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043"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p:nvGrpSpPr>
        <p:grpSpPr>
          <a:xfrm>
            <a:off x="0" y="0"/>
            <a:ext cx="5765800" cy="187917"/>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11429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err="1"/>
              <a:t>Subheader</a:t>
            </a:r>
            <a:endParaRPr lang="en-US"/>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a:t>SECTION DIVIDER</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a:extLst>
              <a:ext uri="{FF2B5EF4-FFF2-40B4-BE49-F238E27FC236}">
                <a16:creationId xmlns:a16="http://schemas.microsoft.com/office/drawing/2014/main" id="{D72CD653-AD35-5141-A8C6-BF79EBE4AA02}"/>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0985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err="1"/>
              <a:t>Subheader</a:t>
            </a:r>
            <a:endParaRPr lang="en-US"/>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a:t>SECTION DIVIDER</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endParaRPr lang="en-US" spc="-5"/>
          </a:p>
        </p:txBody>
      </p:sp>
      <p:grpSp>
        <p:nvGrpSpPr>
          <p:cNvPr id="7" name="Group 6">
            <a:extLst>
              <a:ext uri="{FF2B5EF4-FFF2-40B4-BE49-F238E27FC236}">
                <a16:creationId xmlns:a16="http://schemas.microsoft.com/office/drawing/2014/main" id="{220DDFC3-6F0D-5E4C-8D30-C78126C00C6D}"/>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6920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solidFill>
                  <a:schemeClr val="bg1"/>
                </a:solidFill>
              </a:defRPr>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err="1"/>
              <a:t>Subheader</a:t>
            </a:r>
            <a:endParaRPr lang="en-US"/>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a:extLst>
              <a:ext uri="{FF2B5EF4-FFF2-40B4-BE49-F238E27FC236}">
                <a16:creationId xmlns:a16="http://schemas.microsoft.com/office/drawing/2014/main" id="{8740DD73-AC1C-0641-8C33-791A62EF34B7}"/>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70711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503" y="569861"/>
            <a:ext cx="3026795" cy="1966937"/>
          </a:xfrm>
          <a:prstGeom prst="rect">
            <a:avLst/>
          </a:prstGeom>
        </p:spPr>
      </p:pic>
      <p:sp>
        <p:nvSpPr>
          <p:cNvPr id="2" name="Title 1"/>
          <p:cNvSpPr>
            <a:spLocks noGrp="1"/>
          </p:cNvSpPr>
          <p:nvPr>
            <p:ph type="title" hasCustomPrompt="1"/>
          </p:nvPr>
        </p:nvSpPr>
        <p:spPr>
          <a:xfrm>
            <a:off x="310813" y="2167604"/>
            <a:ext cx="5144175" cy="756039"/>
          </a:xfrm>
          <a:noFill/>
        </p:spPr>
        <p:txBody>
          <a:bodyPr wrap="square" rtlCol="0" anchor="ctr" anchorCtr="1">
            <a:noAutofit/>
          </a:bodyPr>
          <a:lstStyle>
            <a:lvl1pPr algn="ctr">
              <a:defRPr lang="en-US" sz="851" b="0" i="0" cap="none"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5084329" y="2997540"/>
            <a:ext cx="558568" cy="118446"/>
          </a:xfr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87504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a:xfrm>
            <a:off x="5272272" y="3017376"/>
            <a:ext cx="261949" cy="118446"/>
          </a:xfrm>
        </p:spPr>
        <p:txBody>
          <a:bodyPr/>
          <a:lstStyle>
            <a:lvl1pPr algn="ctr">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7941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p:nvPicPr>
        <p:blipFill rotWithShape="1">
          <a:blip r:embed="rId2" cstate="print">
            <a:extLst>
              <a:ext uri="{28A0092B-C50C-407E-A947-70E740481C1C}">
                <a14:useLocalDpi xmlns:a14="http://schemas.microsoft.com/office/drawing/2010/main" val="0"/>
              </a:ext>
            </a:extLst>
          </a:blip>
          <a:srcRect l="13985" t="13985" r="13985" b="13985"/>
          <a:stretch/>
        </p:blipFill>
        <p:spPr bwMode="gray">
          <a:xfrm>
            <a:off x="1788570" y="842188"/>
            <a:ext cx="2188661" cy="1422282"/>
          </a:xfrm>
          <a:prstGeom prst="rect">
            <a:avLst/>
          </a:prstGeom>
          <a:effectLst/>
        </p:spPr>
      </p:pic>
      <p:sp>
        <p:nvSpPr>
          <p:cNvPr id="2" name="Title 1"/>
          <p:cNvSpPr>
            <a:spLocks noGrp="1"/>
          </p:cNvSpPr>
          <p:nvPr>
            <p:ph type="title" hasCustomPrompt="1"/>
          </p:nvPr>
        </p:nvSpPr>
        <p:spPr>
          <a:xfrm>
            <a:off x="346849" y="2215675"/>
            <a:ext cx="5072102" cy="738008"/>
          </a:xfrm>
          <a:noFill/>
        </p:spPr>
        <p:txBody>
          <a:bodyPr wrap="square" rtlCol="0" anchor="ctr" anchorCtr="1">
            <a:noAutofit/>
          </a:bodyPr>
          <a:lstStyle>
            <a:lvl1pPr marL="0" algn="ctr">
              <a:lnSpc>
                <a:spcPct val="75000"/>
              </a:lnSpc>
              <a:defRPr lang="en-US" sz="851"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77076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37252" y="2169391"/>
            <a:ext cx="891297" cy="252377"/>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71423" y="2493598"/>
            <a:ext cx="1822954" cy="119459"/>
          </a:xfrm>
          <a:prstGeom prst="rect">
            <a:avLst/>
          </a:prstGeom>
        </p:spPr>
      </p:pic>
      <p:sp>
        <p:nvSpPr>
          <p:cNvPr id="6" name="Date Placeholder 5"/>
          <p:cNvSpPr>
            <a:spLocks noGrp="1"/>
          </p:cNvSpPr>
          <p:nvPr>
            <p:ph type="dt" sz="half" idx="10"/>
          </p:nvPr>
        </p:nvSpPr>
        <p:spPr>
          <a:xfrm>
            <a:off x="5084329" y="2997540"/>
            <a:ext cx="558568" cy="118446"/>
          </a:xfr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246" y="417883"/>
            <a:ext cx="2723308" cy="1767773"/>
          </a:xfrm>
          <a:prstGeom prst="rect">
            <a:avLst/>
          </a:prstGeom>
        </p:spPr>
      </p:pic>
    </p:spTree>
    <p:extLst>
      <p:ext uri="{BB962C8B-B14F-4D97-AF65-F5344CB8AC3E}">
        <p14:creationId xmlns:p14="http://schemas.microsoft.com/office/powerpoint/2010/main" val="8271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52" y="2172712"/>
            <a:ext cx="891297" cy="252377"/>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71423" y="2496918"/>
            <a:ext cx="1822954" cy="119459"/>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p:nvSpPr>
        <p:spPr>
          <a:xfrm>
            <a:off x="2294308" y="3429126"/>
            <a:ext cx="184731" cy="223266"/>
          </a:xfrm>
          <a:prstGeom prst="rect">
            <a:avLst/>
          </a:prstGeom>
          <a:noFill/>
        </p:spPr>
        <p:txBody>
          <a:bodyPr wrap="none" rtlCol="0">
            <a:spAutoFit/>
          </a:bodyPr>
          <a:lstStyle/>
          <a:p>
            <a:endParaRPr lang="en-US" sz="851"/>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85" t="13985" r="13985" b="13985"/>
          <a:stretch/>
        </p:blipFill>
        <p:spPr bwMode="gray">
          <a:xfrm>
            <a:off x="1899223" y="665764"/>
            <a:ext cx="1967355" cy="1278469"/>
          </a:xfrm>
          <a:prstGeom prst="rect">
            <a:avLst/>
          </a:prstGeom>
          <a:effectLst/>
        </p:spPr>
      </p:pic>
    </p:spTree>
    <p:extLst>
      <p:ext uri="{BB962C8B-B14F-4D97-AF65-F5344CB8AC3E}">
        <p14:creationId xmlns:p14="http://schemas.microsoft.com/office/powerpoint/2010/main" val="236182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sp>
        <p:nvSpPr>
          <p:cNvPr id="2" name="Title 1"/>
          <p:cNvSpPr>
            <a:spLocks noGrp="1"/>
          </p:cNvSpPr>
          <p:nvPr>
            <p:ph type="ctrTitle" hasCustomPrompt="1"/>
          </p:nvPr>
        </p:nvSpPr>
        <p:spPr>
          <a:xfrm>
            <a:off x="214108" y="486841"/>
            <a:ext cx="4596731" cy="697475"/>
          </a:xfrm>
        </p:spPr>
        <p:txBody>
          <a:bodyPr lIns="0" anchor="b">
            <a:noAutofit/>
          </a:bodyPr>
          <a:lstStyle>
            <a:lvl1pPr algn="l">
              <a:defRPr sz="2554"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lvl1pPr>
          </a:lstStyle>
          <a:p>
            <a:pPr marL="85090">
              <a:lnSpc>
                <a:spcPts val="770"/>
              </a:lnSpc>
            </a:pPr>
            <a:fld id="{81D60167-4931-47E6-BA6A-407CBD079E47}" type="slidenum">
              <a:rPr lang="en-US" spc="-5" smtClean="0"/>
              <a:t>‹#›</a:t>
            </a:fld>
            <a:endParaRPr lang="en-US" spc="-5"/>
          </a:p>
        </p:txBody>
      </p:sp>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22155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40374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sp>
        <p:nvSpPr>
          <p:cNvPr id="2" name="Title 1"/>
          <p:cNvSpPr>
            <a:spLocks noGrp="1"/>
          </p:cNvSpPr>
          <p:nvPr>
            <p:ph type="ctrTitle" hasCustomPrompt="1"/>
          </p:nvPr>
        </p:nvSpPr>
        <p:spPr>
          <a:xfrm>
            <a:off x="214109" y="486841"/>
            <a:ext cx="4500634" cy="697475"/>
          </a:xfrm>
        </p:spPr>
        <p:txBody>
          <a:bodyPr lIns="0" anchor="b">
            <a:noAutofit/>
          </a:bodyPr>
          <a:lstStyle>
            <a:lvl1pPr algn="l">
              <a:defRPr sz="2554"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7" name="Group 16"/>
          <p:cNvGrpSpPr/>
          <p:nvPr/>
        </p:nvGrpSpPr>
        <p:grpSpPr>
          <a:xfrm>
            <a:off x="0" y="0"/>
            <a:ext cx="5765800" cy="187917"/>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39268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grpSp>
        <p:nvGrpSpPr>
          <p:cNvPr id="15" name="Group 14"/>
          <p:cNvGrpSpPr/>
          <p:nvPr/>
        </p:nvGrpSpPr>
        <p:grpSpPr>
          <a:xfrm>
            <a:off x="0" y="0"/>
            <a:ext cx="5765800" cy="187917"/>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772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CA"/>
              <a:t>Niloy Saha</a:t>
            </a:r>
            <a:endParaRPr lang="en-US"/>
          </a:p>
        </p:txBody>
      </p:sp>
      <p:sp>
        <p:nvSpPr>
          <p:cNvPr id="8" name="Footer Placeholder 7"/>
          <p:cNvSpPr>
            <a:spLocks noGrp="1"/>
          </p:cNvSpPr>
          <p:nvPr>
            <p:ph type="ftr" sz="quarter" idx="11"/>
          </p:nvPr>
        </p:nvSpPr>
        <p:spPr/>
        <p:txBody>
          <a:bodyPr/>
          <a:lstStyle/>
          <a:p>
            <a:r>
              <a:rPr lang="en-US"/>
              <a:t>MonArch: Network Slice Monitoring Architecture for Cloud Native 5G Deployments</a:t>
            </a:r>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34161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3503223"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4212848"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4922472" y="324135"/>
            <a:ext cx="671948" cy="135345"/>
          </a:xfrm>
        </p:spPr>
        <p:txBody>
          <a:bodyPr anchor="ctr">
            <a:noAutofit/>
          </a:bodyPr>
          <a:lstStyle>
            <a:lvl1pPr marL="0" indent="0" algn="ctr">
              <a:buNone/>
              <a:defRPr sz="52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r>
              <a:rPr lang="en-CA"/>
              <a:t>Niloy Saha</a:t>
            </a:r>
            <a:endParaRPr lang="en-US"/>
          </a:p>
        </p:txBody>
      </p:sp>
      <p:sp>
        <p:nvSpPr>
          <p:cNvPr id="11" name="Footer Placeholder 10"/>
          <p:cNvSpPr>
            <a:spLocks noGrp="1"/>
          </p:cNvSpPr>
          <p:nvPr>
            <p:ph type="ftr" sz="quarter" idx="17"/>
          </p:nvPr>
        </p:nvSpPr>
        <p:spPr/>
        <p:txBody>
          <a:bodyPr/>
          <a:lstStyle/>
          <a:p>
            <a:r>
              <a:rPr lang="en-US"/>
              <a:t>MonArch: Network Slice Monitoring Architecture for Cloud Native 5G Deployments</a:t>
            </a:r>
          </a:p>
        </p:txBody>
      </p:sp>
      <p:sp>
        <p:nvSpPr>
          <p:cNvPr id="12" name="Slide Number Placeholder 11"/>
          <p:cNvSpPr>
            <a:spLocks noGrp="1"/>
          </p:cNvSpPr>
          <p:nvPr>
            <p:ph type="sldNum" sz="quarter" idx="18"/>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
        <p:nvSpPr>
          <p:cNvPr id="4" name="Title 3"/>
          <p:cNvSpPr>
            <a:spLocks noGrp="1"/>
          </p:cNvSpPr>
          <p:nvPr>
            <p:ph type="title"/>
          </p:nvPr>
        </p:nvSpPr>
        <p:spPr>
          <a:xfrm>
            <a:off x="122903" y="205398"/>
            <a:ext cx="3332209" cy="423906"/>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36885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808960"/>
            <a:ext cx="4445184" cy="1349767"/>
          </a:xfrm>
        </p:spPr>
        <p:txBody>
          <a:bodyPr anchor="b">
            <a:normAutofit/>
          </a:bodyPr>
          <a:lstStyle>
            <a:lvl1pPr algn="l">
              <a:defRPr sz="1892"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22903" y="2171496"/>
            <a:ext cx="4445184" cy="709811"/>
          </a:xfrm>
        </p:spPr>
        <p:txBody>
          <a:bodyPr>
            <a:normAutofit/>
          </a:bodyPr>
          <a:lstStyle>
            <a:lvl1pPr marL="0" indent="0">
              <a:buNone/>
              <a:defRPr sz="1135">
                <a:solidFill>
                  <a:schemeClr val="tx1">
                    <a:tint val="75000"/>
                  </a:schemeClr>
                </a:solidFill>
              </a:defRPr>
            </a:lvl1pPr>
            <a:lvl2pPr marL="216210" indent="0">
              <a:buNone/>
              <a:defRPr sz="946">
                <a:solidFill>
                  <a:schemeClr val="tx1">
                    <a:tint val="75000"/>
                  </a:schemeClr>
                </a:solidFill>
              </a:defRPr>
            </a:lvl2pPr>
            <a:lvl3pPr marL="432420" indent="0">
              <a:buNone/>
              <a:defRPr sz="851">
                <a:solidFill>
                  <a:schemeClr val="tx1">
                    <a:tint val="75000"/>
                  </a:schemeClr>
                </a:solidFill>
              </a:defRPr>
            </a:lvl3pPr>
            <a:lvl4pPr marL="648630" indent="0">
              <a:buNone/>
              <a:defRPr sz="757">
                <a:solidFill>
                  <a:schemeClr val="tx1">
                    <a:tint val="75000"/>
                  </a:schemeClr>
                </a:solidFill>
              </a:defRPr>
            </a:lvl4pPr>
            <a:lvl5pPr marL="864840" indent="0">
              <a:buNone/>
              <a:defRPr sz="757">
                <a:solidFill>
                  <a:schemeClr val="tx1">
                    <a:tint val="75000"/>
                  </a:schemeClr>
                </a:solidFill>
              </a:defRPr>
            </a:lvl5pPr>
            <a:lvl6pPr marL="1081049" indent="0">
              <a:buNone/>
              <a:defRPr sz="757">
                <a:solidFill>
                  <a:schemeClr val="tx1">
                    <a:tint val="75000"/>
                  </a:schemeClr>
                </a:solidFill>
              </a:defRPr>
            </a:lvl6pPr>
            <a:lvl7pPr marL="1297259" indent="0">
              <a:buNone/>
              <a:defRPr sz="757">
                <a:solidFill>
                  <a:schemeClr val="tx1">
                    <a:tint val="75000"/>
                  </a:schemeClr>
                </a:solidFill>
              </a:defRPr>
            </a:lvl7pPr>
            <a:lvl8pPr marL="1513469" indent="0">
              <a:buNone/>
              <a:defRPr sz="757">
                <a:solidFill>
                  <a:schemeClr val="tx1">
                    <a:tint val="75000"/>
                  </a:schemeClr>
                </a:solidFill>
              </a:defRPr>
            </a:lvl8pPr>
            <a:lvl9pPr marL="1729679" indent="0">
              <a:buNone/>
              <a:defRPr sz="75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CA"/>
              <a:t>Niloy Saha</a:t>
            </a:r>
            <a:endParaRPr lang="en-US"/>
          </a:p>
        </p:txBody>
      </p:sp>
      <p:sp>
        <p:nvSpPr>
          <p:cNvPr id="8" name="Footer Placeholder 7"/>
          <p:cNvSpPr>
            <a:spLocks noGrp="1"/>
          </p:cNvSpPr>
          <p:nvPr>
            <p:ph type="ftr" sz="quarter" idx="11"/>
          </p:nvPr>
        </p:nvSpPr>
        <p:spPr/>
        <p:txBody>
          <a:bodyPr/>
          <a:lstStyle/>
          <a:p>
            <a:r>
              <a:rPr lang="en-US"/>
              <a:t>MonArch: Network Slice Monitoring Architecture for Cloud Native 5G Deployments</a:t>
            </a:r>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22081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sp>
        <p:nvSpPr>
          <p:cNvPr id="2" name="Title 1"/>
          <p:cNvSpPr>
            <a:spLocks noGrp="1"/>
          </p:cNvSpPr>
          <p:nvPr>
            <p:ph type="ctrTitle" hasCustomPrompt="1"/>
          </p:nvPr>
        </p:nvSpPr>
        <p:spPr>
          <a:xfrm>
            <a:off x="214109" y="486841"/>
            <a:ext cx="4500634" cy="697475"/>
          </a:xfrm>
        </p:spPr>
        <p:txBody>
          <a:bodyPr lIns="0" anchor="b">
            <a:noAutofit/>
          </a:bodyPr>
          <a:lstStyle>
            <a:lvl1pPr algn="l">
              <a:defRPr sz="2554"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7" name="Group 16"/>
          <p:cNvGrpSpPr/>
          <p:nvPr/>
        </p:nvGrpSpPr>
        <p:grpSpPr>
          <a:xfrm>
            <a:off x="0" y="0"/>
            <a:ext cx="5765800" cy="187917"/>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9350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247" y="1527045"/>
            <a:ext cx="4147772" cy="573482"/>
          </a:xfrm>
        </p:spPr>
        <p:txBody>
          <a:bodyPr anchor="b">
            <a:noAutofit/>
          </a:bodyPr>
          <a:lstStyle>
            <a:lvl1pPr algn="l">
              <a:defRPr sz="1892"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454247" y="2104232"/>
            <a:ext cx="4147772" cy="315376"/>
          </a:xfrm>
        </p:spPr>
        <p:txBody>
          <a:bodyPr anchor="t">
            <a:normAutofit/>
          </a:bodyPr>
          <a:lstStyle>
            <a:lvl1pPr marL="0" indent="0" algn="l">
              <a:buNone/>
              <a:defRPr sz="1135">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4" name="Date Placeholder 3"/>
          <p:cNvSpPr>
            <a:spLocks noGrp="1"/>
          </p:cNvSpPr>
          <p:nvPr>
            <p:ph type="dt" sz="half" idx="10"/>
          </p:nvPr>
        </p:nvSpPr>
        <p:spPr>
          <a:xfrm>
            <a:off x="5084329" y="2997540"/>
            <a:ext cx="558568" cy="118446"/>
          </a:xfrm>
        </p:spPr>
        <p:txBody>
          <a:bodyPr/>
          <a:lstStyle/>
          <a:p>
            <a:r>
              <a:rPr lang="en-CA"/>
              <a:t>Niloy Saha</a:t>
            </a:r>
            <a:endParaRPr lang="en-US"/>
          </a:p>
        </p:txBody>
      </p:sp>
      <p:sp>
        <p:nvSpPr>
          <p:cNvPr id="5" name="Footer Placeholder 4"/>
          <p:cNvSpPr>
            <a:spLocks noGrp="1"/>
          </p:cNvSpPr>
          <p:nvPr>
            <p:ph type="ftr" sz="quarter" idx="11"/>
          </p:nvPr>
        </p:nvSpPr>
        <p:spPr/>
        <p:txBody>
          <a:bodyPr/>
          <a:lstStyle/>
          <a:p>
            <a:r>
              <a:rPr lang="en-US"/>
              <a:t>MonArch: Network Slice Monitoring Architecture for Cloud Native 5G Deployments</a:t>
            </a:r>
          </a:p>
        </p:txBody>
      </p:sp>
      <p:sp>
        <p:nvSpPr>
          <p:cNvPr id="6" name="Slide Number Placeholder 5"/>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6" name="Group 15"/>
          <p:cNvGrpSpPr/>
          <p:nvPr/>
        </p:nvGrpSpPr>
        <p:grpSpPr>
          <a:xfrm>
            <a:off x="0" y="0"/>
            <a:ext cx="5765800" cy="187917"/>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1102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205398"/>
            <a:ext cx="5471518" cy="423906"/>
          </a:xfrm>
        </p:spPr>
        <p:txBody>
          <a:bodyPr/>
          <a:lstStyle/>
          <a:p>
            <a:r>
              <a:rPr lang="en-US" dirty="0"/>
              <a:t>CLICK TO EDIT MASTER TITLE STYLE</a:t>
            </a:r>
          </a:p>
        </p:txBody>
      </p:sp>
      <p:sp>
        <p:nvSpPr>
          <p:cNvPr id="3" name="Content Placeholder 2"/>
          <p:cNvSpPr>
            <a:spLocks noGrp="1"/>
          </p:cNvSpPr>
          <p:nvPr>
            <p:ph sz="half" idx="1"/>
          </p:nvPr>
        </p:nvSpPr>
        <p:spPr>
          <a:xfrm>
            <a:off x="122903" y="668636"/>
            <a:ext cx="2642117"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18365" y="668636"/>
            <a:ext cx="2676056"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CA"/>
              <a:t>Niloy Saha</a:t>
            </a:r>
            <a:endParaRPr lang="en-US"/>
          </a:p>
        </p:txBody>
      </p:sp>
      <p:sp>
        <p:nvSpPr>
          <p:cNvPr id="9" name="Footer Placeholder 8"/>
          <p:cNvSpPr>
            <a:spLocks noGrp="1"/>
          </p:cNvSpPr>
          <p:nvPr>
            <p:ph type="ftr" sz="quarter" idx="11"/>
          </p:nvPr>
        </p:nvSpPr>
        <p:spPr/>
        <p:txBody>
          <a:bodyPr/>
          <a:lstStyle/>
          <a:p>
            <a:r>
              <a:rPr lang="en-US"/>
              <a:t>MonArch: Network Slice Monitoring Architecture for Cloud Native 5G Deployments</a:t>
            </a:r>
          </a:p>
        </p:txBody>
      </p:sp>
      <p:sp>
        <p:nvSpPr>
          <p:cNvPr id="10" name="Slide Number Placeholder 9"/>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10456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02" y="660606"/>
            <a:ext cx="2621241" cy="317137"/>
          </a:xfrm>
        </p:spPr>
        <p:txBody>
          <a:bodyPr anchor="b">
            <a:noAutofit/>
          </a:bodyPr>
          <a:lstStyle>
            <a:lvl1pPr marL="0" indent="0">
              <a:buNone/>
              <a:defRPr sz="1324" b="1" baseline="0">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4" name="Content Placeholder 3"/>
          <p:cNvSpPr>
            <a:spLocks noGrp="1"/>
          </p:cNvSpPr>
          <p:nvPr>
            <p:ph sz="half" idx="2"/>
          </p:nvPr>
        </p:nvSpPr>
        <p:spPr>
          <a:xfrm>
            <a:off x="122902" y="1033545"/>
            <a:ext cx="2621241"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949181" y="660606"/>
            <a:ext cx="2645240" cy="317137"/>
          </a:xfrm>
        </p:spPr>
        <p:txBody>
          <a:bodyPr anchor="b">
            <a:normAutofit/>
          </a:bodyPr>
          <a:lstStyle>
            <a:lvl1pPr marL="0" indent="0">
              <a:buNone/>
              <a:defRPr sz="1324" b="1">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6" name="Content Placeholder 5"/>
          <p:cNvSpPr>
            <a:spLocks noGrp="1"/>
          </p:cNvSpPr>
          <p:nvPr>
            <p:ph sz="quarter" idx="4"/>
          </p:nvPr>
        </p:nvSpPr>
        <p:spPr>
          <a:xfrm>
            <a:off x="2949181" y="1033545"/>
            <a:ext cx="2645240"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22903" y="205398"/>
            <a:ext cx="5471518" cy="423906"/>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r>
              <a:rPr lang="en-CA"/>
              <a:t>Niloy Saha</a:t>
            </a:r>
            <a:endParaRPr lang="en-US"/>
          </a:p>
        </p:txBody>
      </p:sp>
      <p:sp>
        <p:nvSpPr>
          <p:cNvPr id="11" name="Footer Placeholder 10"/>
          <p:cNvSpPr>
            <a:spLocks noGrp="1"/>
          </p:cNvSpPr>
          <p:nvPr>
            <p:ph type="ftr" sz="quarter" idx="11"/>
          </p:nvPr>
        </p:nvSpPr>
        <p:spPr/>
        <p:txBody>
          <a:bodyPr/>
          <a:lstStyle/>
          <a:p>
            <a:r>
              <a:rPr lang="en-US"/>
              <a:t>MonArch: Network Slice Monitoring Architecture for Cloud Native 5G Deployments</a:t>
            </a:r>
          </a:p>
        </p:txBody>
      </p:sp>
      <p:sp>
        <p:nvSpPr>
          <p:cNvPr id="12" name="Slide Number Placeholder 11"/>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101326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r>
              <a:rPr lang="en-CA"/>
              <a:t>Niloy Saha</a:t>
            </a:r>
            <a:endParaRPr lang="en-US"/>
          </a:p>
        </p:txBody>
      </p:sp>
      <p:sp>
        <p:nvSpPr>
          <p:cNvPr id="7" name="Footer Placeholder 6"/>
          <p:cNvSpPr>
            <a:spLocks noGrp="1"/>
          </p:cNvSpPr>
          <p:nvPr>
            <p:ph type="ftr" sz="quarter" idx="11"/>
          </p:nvPr>
        </p:nvSpPr>
        <p:spPr/>
        <p:txBody>
          <a:body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3750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3693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84329" y="2997540"/>
            <a:ext cx="558568" cy="118446"/>
          </a:xfrm>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8" name="Group 7">
            <a:extLst>
              <a:ext uri="{FF2B5EF4-FFF2-40B4-BE49-F238E27FC236}">
                <a16:creationId xmlns:a16="http://schemas.microsoft.com/office/drawing/2014/main" id="{DD7F9787-DD3A-4646-BB48-620C816C001A}"/>
              </a:ext>
            </a:extLst>
          </p:cNvPr>
          <p:cNvGrpSpPr/>
          <p:nvPr/>
        </p:nvGrpSpPr>
        <p:grpSpPr>
          <a:xfrm>
            <a:off x="0" y="0"/>
            <a:ext cx="5765800" cy="187917"/>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0418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8597" y="585604"/>
            <a:ext cx="2048606" cy="430660"/>
          </a:xfrm>
        </p:spPr>
        <p:txBody>
          <a:bodyPr anchor="b">
            <a:normAutofit/>
          </a:bodyPr>
          <a:lstStyle>
            <a:lvl1pPr algn="ctr">
              <a:defRPr sz="1324" cap="all" baseline="0"/>
            </a:lvl1pPr>
          </a:lstStyle>
          <a:p>
            <a:r>
              <a:rPr lang="en-US" dirty="0"/>
              <a:t>CONTEXT or THEME</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cxnSp>
        <p:nvCxnSpPr>
          <p:cNvPr id="12" name="Straight Connector 11"/>
          <p:cNvCxnSpPr/>
          <p:nvPr/>
        </p:nvCxnSpPr>
        <p:spPr>
          <a:xfrm>
            <a:off x="1858597"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58597"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312314" y="1145189"/>
            <a:ext cx="5141172" cy="1000495"/>
          </a:xfrm>
        </p:spPr>
        <p:txBody>
          <a:bodyPr anchor="ctr">
            <a:normAutofit/>
          </a:bodyPr>
          <a:lstStyle>
            <a:lvl1pPr marL="0" indent="0" algn="ctr">
              <a:lnSpc>
                <a:spcPct val="100000"/>
              </a:lnSpc>
              <a:buNone/>
              <a:defRPr sz="1324"/>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1858597"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p:nvGrpSpPr>
        <p:grpSpPr>
          <a:xfrm>
            <a:off x="0" y="0"/>
            <a:ext cx="5765800" cy="187917"/>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1134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3003156" y="400198"/>
            <a:ext cx="2572973" cy="2558407"/>
          </a:xfrm>
        </p:spPr>
        <p:txBody>
          <a:bodyPr/>
          <a:lstStyle/>
          <a:p>
            <a:r>
              <a:rPr lang="en-US"/>
              <a:t>Click icon to add picture</a:t>
            </a:r>
          </a:p>
        </p:txBody>
      </p:sp>
      <p:sp>
        <p:nvSpPr>
          <p:cNvPr id="2" name="Title 1"/>
          <p:cNvSpPr>
            <a:spLocks noGrp="1"/>
          </p:cNvSpPr>
          <p:nvPr>
            <p:ph type="title" hasCustomPrompt="1"/>
          </p:nvPr>
        </p:nvSpPr>
        <p:spPr>
          <a:xfrm>
            <a:off x="404042" y="585604"/>
            <a:ext cx="2048606" cy="430660"/>
          </a:xfrm>
        </p:spPr>
        <p:txBody>
          <a:bodyPr anchor="b">
            <a:normAutofit/>
          </a:bodyPr>
          <a:lstStyle>
            <a:lvl1pPr algn="ctr">
              <a:defRPr sz="1324" cap="all" baseline="0"/>
            </a:lvl1pPr>
          </a:lstStyle>
          <a:p>
            <a:r>
              <a:rPr lang="en-US" dirty="0"/>
              <a:t>CONTEXT or THEME</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a:xfrm>
            <a:off x="122903" y="2997540"/>
            <a:ext cx="1838343" cy="118446"/>
          </a:xfrm>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a:xfrm>
            <a:off x="2642658" y="2997540"/>
            <a:ext cx="480483" cy="118446"/>
          </a:xfrm>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
        <p:nvSpPr>
          <p:cNvPr id="15" name="Text Placeholder 14"/>
          <p:cNvSpPr>
            <a:spLocks noGrp="1"/>
          </p:cNvSpPr>
          <p:nvPr>
            <p:ph type="body" sz="quarter" idx="13"/>
          </p:nvPr>
        </p:nvSpPr>
        <p:spPr>
          <a:xfrm>
            <a:off x="257712" y="1139826"/>
            <a:ext cx="2341266" cy="1000495"/>
          </a:xfrm>
        </p:spPr>
        <p:txBody>
          <a:bodyPr anchor="ctr">
            <a:normAutofit/>
          </a:bodyPr>
          <a:lstStyle>
            <a:lvl1pPr marL="0" indent="0" algn="ctr">
              <a:lnSpc>
                <a:spcPct val="100000"/>
              </a:lnSpc>
              <a:buNone/>
              <a:defRPr sz="104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404042"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404043"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043"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p:nvGrpSpPr>
        <p:grpSpPr>
          <a:xfrm>
            <a:off x="0" y="0"/>
            <a:ext cx="5765800" cy="187917"/>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9202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dirty="0"/>
              <a:t>SECTION DIVIDER</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a:extLst>
              <a:ext uri="{FF2B5EF4-FFF2-40B4-BE49-F238E27FC236}">
                <a16:creationId xmlns:a16="http://schemas.microsoft.com/office/drawing/2014/main" id="{D72CD653-AD35-5141-A8C6-BF79EBE4AA02}"/>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04762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dirty="0"/>
              <a:t>SECTION DIVIDER</a:t>
            </a:r>
          </a:p>
        </p:txBody>
      </p:sp>
      <p:sp>
        <p:nvSpPr>
          <p:cNvPr id="3" name="Date Placeholder 2"/>
          <p:cNvSpPr>
            <a:spLocks noGrp="1"/>
          </p:cNvSpPr>
          <p:nvPr>
            <p:ph type="dt" sz="half" idx="10"/>
          </p:nvPr>
        </p:nvSpPr>
        <p:spPr>
          <a:xfrm>
            <a:off x="5084329" y="2997540"/>
            <a:ext cx="558568" cy="118446"/>
          </a:xfr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endParaRPr lang="en-US" spc="-5"/>
          </a:p>
        </p:txBody>
      </p:sp>
      <p:grpSp>
        <p:nvGrpSpPr>
          <p:cNvPr id="7" name="Group 6">
            <a:extLst>
              <a:ext uri="{FF2B5EF4-FFF2-40B4-BE49-F238E27FC236}">
                <a16:creationId xmlns:a16="http://schemas.microsoft.com/office/drawing/2014/main" id="{220DDFC3-6F0D-5E4C-8D30-C78126C00C6D}"/>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9479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p>
        </p:txBody>
      </p:sp>
      <p:sp>
        <p:nvSpPr>
          <p:cNvPr id="7" name="Date Placeholder 6"/>
          <p:cNvSpPr>
            <a:spLocks noGrp="1"/>
          </p:cNvSpPr>
          <p:nvPr>
            <p:ph type="dt" sz="half" idx="10"/>
          </p:nvPr>
        </p:nvSpPr>
        <p:spPr>
          <a:xfrm>
            <a:off x="214108" y="1250213"/>
            <a:ext cx="559421" cy="178832"/>
          </a:xfr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grpSp>
        <p:nvGrpSpPr>
          <p:cNvPr id="15" name="Group 14"/>
          <p:cNvGrpSpPr/>
          <p:nvPr/>
        </p:nvGrpSpPr>
        <p:grpSpPr>
          <a:xfrm>
            <a:off x="0" y="0"/>
            <a:ext cx="5765800" cy="187917"/>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3705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solidFill>
                  <a:schemeClr val="bg1"/>
                </a:solidFill>
              </a:defRPr>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a:extLst>
              <a:ext uri="{FF2B5EF4-FFF2-40B4-BE49-F238E27FC236}">
                <a16:creationId xmlns:a16="http://schemas.microsoft.com/office/drawing/2014/main" id="{8740DD73-AC1C-0641-8C33-791A62EF34B7}"/>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70416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503" y="569861"/>
            <a:ext cx="3026795" cy="1966937"/>
          </a:xfrm>
          <a:prstGeom prst="rect">
            <a:avLst/>
          </a:prstGeom>
        </p:spPr>
      </p:pic>
      <p:sp>
        <p:nvSpPr>
          <p:cNvPr id="2" name="Title 1"/>
          <p:cNvSpPr>
            <a:spLocks noGrp="1"/>
          </p:cNvSpPr>
          <p:nvPr>
            <p:ph type="title" hasCustomPrompt="1"/>
          </p:nvPr>
        </p:nvSpPr>
        <p:spPr>
          <a:xfrm>
            <a:off x="310813" y="2167604"/>
            <a:ext cx="5144175" cy="756039"/>
          </a:xfrm>
          <a:noFill/>
        </p:spPr>
        <p:txBody>
          <a:bodyPr wrap="square" rtlCol="0" anchor="ctr" anchorCtr="1">
            <a:noAutofit/>
          </a:bodyPr>
          <a:lstStyle>
            <a:lvl1pPr algn="ctr">
              <a:defRPr lang="en-US" sz="851"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5084329" y="2997540"/>
            <a:ext cx="558568" cy="118446"/>
          </a:xfr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43253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p:nvPicPr>
        <p:blipFill rotWithShape="1">
          <a:blip r:embed="rId2">
            <a:extLst>
              <a:ext uri="{28A0092B-C50C-407E-A947-70E740481C1C}">
                <a14:useLocalDpi xmlns:a14="http://schemas.microsoft.com/office/drawing/2010/main" val="0"/>
              </a:ext>
            </a:extLst>
          </a:blip>
          <a:srcRect l="13985" t="13985" r="13985" b="13985"/>
          <a:stretch/>
        </p:blipFill>
        <p:spPr bwMode="gray">
          <a:xfrm>
            <a:off x="1788570" y="842188"/>
            <a:ext cx="2188661" cy="1422282"/>
          </a:xfrm>
          <a:prstGeom prst="rect">
            <a:avLst/>
          </a:prstGeom>
          <a:effectLst/>
        </p:spPr>
      </p:pic>
      <p:sp>
        <p:nvSpPr>
          <p:cNvPr id="2" name="Title 1"/>
          <p:cNvSpPr>
            <a:spLocks noGrp="1"/>
          </p:cNvSpPr>
          <p:nvPr>
            <p:ph type="title" hasCustomPrompt="1"/>
          </p:nvPr>
        </p:nvSpPr>
        <p:spPr>
          <a:xfrm>
            <a:off x="346849" y="2215675"/>
            <a:ext cx="5072102" cy="738008"/>
          </a:xfrm>
          <a:noFill/>
        </p:spPr>
        <p:txBody>
          <a:bodyPr wrap="square" rtlCol="0" anchor="ctr" anchorCtr="1">
            <a:noAutofit/>
          </a:bodyPr>
          <a:lstStyle>
            <a:lvl1pPr marL="0" algn="ctr">
              <a:lnSpc>
                <a:spcPct val="75000"/>
              </a:lnSpc>
              <a:defRPr lang="en-US" sz="851"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03079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7252" y="2169391"/>
            <a:ext cx="891297" cy="252377"/>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1423" y="2493598"/>
            <a:ext cx="1822954" cy="119459"/>
          </a:xfrm>
          <a:prstGeom prst="rect">
            <a:avLst/>
          </a:prstGeom>
        </p:spPr>
      </p:pic>
      <p:sp>
        <p:nvSpPr>
          <p:cNvPr id="6" name="Date Placeholder 5"/>
          <p:cNvSpPr>
            <a:spLocks noGrp="1"/>
          </p:cNvSpPr>
          <p:nvPr>
            <p:ph type="dt" sz="half" idx="10"/>
          </p:nvPr>
        </p:nvSpPr>
        <p:spPr>
          <a:xfrm>
            <a:off x="5084329" y="2997540"/>
            <a:ext cx="558568" cy="118446"/>
          </a:xfr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246" y="417883"/>
            <a:ext cx="2723308" cy="1767773"/>
          </a:xfrm>
          <a:prstGeom prst="rect">
            <a:avLst/>
          </a:prstGeom>
        </p:spPr>
      </p:pic>
    </p:spTree>
    <p:extLst>
      <p:ext uri="{BB962C8B-B14F-4D97-AF65-F5344CB8AC3E}">
        <p14:creationId xmlns:p14="http://schemas.microsoft.com/office/powerpoint/2010/main" val="25132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5084329" y="2997540"/>
            <a:ext cx="558568" cy="118446"/>
          </a:xfr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252" y="2172712"/>
            <a:ext cx="891297" cy="252377"/>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1423" y="2496918"/>
            <a:ext cx="1822954" cy="119459"/>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p:nvSpPr>
        <p:spPr>
          <a:xfrm>
            <a:off x="2294308" y="3429126"/>
            <a:ext cx="184731" cy="223266"/>
          </a:xfrm>
          <a:prstGeom prst="rect">
            <a:avLst/>
          </a:prstGeom>
          <a:noFill/>
        </p:spPr>
        <p:txBody>
          <a:bodyPr wrap="none" rtlCol="0">
            <a:spAutoFit/>
          </a:bodyPr>
          <a:lstStyle/>
          <a:p>
            <a:endParaRPr lang="en-US" sz="851" dirty="0"/>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p:nvPicPr>
        <p:blipFill rotWithShape="1">
          <a:blip r:embed="rId4">
            <a:extLst>
              <a:ext uri="{28A0092B-C50C-407E-A947-70E740481C1C}">
                <a14:useLocalDpi xmlns:a14="http://schemas.microsoft.com/office/drawing/2010/main" val="0"/>
              </a:ext>
            </a:extLst>
          </a:blip>
          <a:srcRect l="13985" t="13985" r="13985" b="13985"/>
          <a:stretch/>
        </p:blipFill>
        <p:spPr bwMode="gray">
          <a:xfrm>
            <a:off x="1899223" y="665764"/>
            <a:ext cx="1967355" cy="1278469"/>
          </a:xfrm>
          <a:prstGeom prst="rect">
            <a:avLst/>
          </a:prstGeom>
          <a:effectLst/>
        </p:spPr>
      </p:pic>
    </p:spTree>
    <p:extLst>
      <p:ext uri="{BB962C8B-B14F-4D97-AF65-F5344CB8AC3E}">
        <p14:creationId xmlns:p14="http://schemas.microsoft.com/office/powerpoint/2010/main" val="27970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sp>
        <p:nvSpPr>
          <p:cNvPr id="2" name="Title 1"/>
          <p:cNvSpPr>
            <a:spLocks noGrp="1"/>
          </p:cNvSpPr>
          <p:nvPr>
            <p:ph type="ctrTitle" hasCustomPrompt="1"/>
          </p:nvPr>
        </p:nvSpPr>
        <p:spPr>
          <a:xfrm>
            <a:off x="214108" y="486841"/>
            <a:ext cx="4596731" cy="697475"/>
          </a:xfrm>
        </p:spPr>
        <p:txBody>
          <a:bodyPr lIns="0" anchor="b">
            <a:noAutofit/>
          </a:bodyPr>
          <a:lstStyle>
            <a:lvl1pPr algn="l">
              <a:defRPr sz="2554"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prstGeom prst="rect">
            <a:avLst/>
          </a:prstGeo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lvl1pPr>
          </a:lstStyle>
          <a:p>
            <a:pPr marL="85090">
              <a:lnSpc>
                <a:spcPts val="770"/>
              </a:lnSpc>
            </a:pPr>
            <a:fld id="{81D60167-4931-47E6-BA6A-407CBD079E47}" type="slidenum">
              <a:rPr lang="en-US" spc="-5" smtClean="0"/>
              <a:t>‹#›</a:t>
            </a:fld>
            <a:endParaRPr lang="en-US" spc="-5"/>
          </a:p>
        </p:txBody>
      </p:sp>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4278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prstGeom prst="rect">
            <a:avLst/>
          </a:prstGeo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lvl1pPr>
          </a:lstStyle>
          <a:p>
            <a:pPr marL="85090">
              <a:lnSpc>
                <a:spcPts val="770"/>
              </a:lnSpc>
            </a:pPr>
            <a:fld id="{81D60167-4931-47E6-BA6A-407CBD079E47}" type="slidenum">
              <a:rPr lang="en-US" spc="-5" smtClean="0"/>
              <a:t>‹#›</a:t>
            </a:fld>
            <a:endParaRPr lang="en-US" spc="-5"/>
          </a:p>
        </p:txBody>
      </p:sp>
      <p:pic>
        <p:nvPicPr>
          <p:cNvPr id="15" name="Picture 14"/>
          <p:cNvPicPr>
            <a:picLocks noChangeAspect="1"/>
          </p:cNvPicPr>
          <p:nvPr/>
        </p:nvPicPr>
        <p:blipFill>
          <a:blip r:embed="rId2"/>
          <a:stretch>
            <a:fillRect/>
          </a:stretch>
        </p:blipFill>
        <p:spPr>
          <a:xfrm>
            <a:off x="205373" y="2683199"/>
            <a:ext cx="1339003" cy="342916"/>
          </a:xfrm>
          <a:prstGeom prst="rect">
            <a:avLst/>
          </a:prstGeom>
        </p:spPr>
      </p:pic>
      <p:grpSp>
        <p:nvGrpSpPr>
          <p:cNvPr id="16" name="Group 15"/>
          <p:cNvGrpSpPr/>
          <p:nvPr/>
        </p:nvGrpSpPr>
        <p:grpSpPr>
          <a:xfrm>
            <a:off x="0" y="0"/>
            <a:ext cx="5765800" cy="187917"/>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48377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sp>
        <p:nvSpPr>
          <p:cNvPr id="2" name="Title 1"/>
          <p:cNvSpPr>
            <a:spLocks noGrp="1"/>
          </p:cNvSpPr>
          <p:nvPr>
            <p:ph type="ctrTitle" hasCustomPrompt="1"/>
          </p:nvPr>
        </p:nvSpPr>
        <p:spPr>
          <a:xfrm>
            <a:off x="214109" y="486841"/>
            <a:ext cx="4500634" cy="697475"/>
          </a:xfrm>
        </p:spPr>
        <p:txBody>
          <a:bodyPr lIns="0" anchor="b">
            <a:noAutofit/>
          </a:bodyPr>
          <a:lstStyle>
            <a:lvl1pPr algn="l">
              <a:defRPr sz="2554"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prstGeom prst="rect">
            <a:avLst/>
          </a:prstGeo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endParaRPr lang="en-US" spc="-5"/>
          </a:p>
        </p:txBody>
      </p:sp>
      <p:grpSp>
        <p:nvGrpSpPr>
          <p:cNvPr id="17" name="Group 16"/>
          <p:cNvGrpSpPr/>
          <p:nvPr/>
        </p:nvGrpSpPr>
        <p:grpSpPr>
          <a:xfrm>
            <a:off x="0" y="0"/>
            <a:ext cx="5765800" cy="187917"/>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75606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2882013" y="187917"/>
            <a:ext cx="2883787" cy="3056933"/>
          </a:xfrm>
        </p:spPr>
        <p:txBody>
          <a:bodyPr/>
          <a:lstStyle/>
          <a:p>
            <a:r>
              <a:rPr lang="en-US"/>
              <a:t>Click icon to add picture</a:t>
            </a:r>
          </a:p>
        </p:txBody>
      </p:sp>
      <p:sp>
        <p:nvSpPr>
          <p:cNvPr id="2" name="Title 1"/>
          <p:cNvSpPr>
            <a:spLocks noGrp="1"/>
          </p:cNvSpPr>
          <p:nvPr>
            <p:ph type="ctrTitle" hasCustomPrompt="1"/>
          </p:nvPr>
        </p:nvSpPr>
        <p:spPr>
          <a:xfrm>
            <a:off x="214108" y="486841"/>
            <a:ext cx="2594536" cy="697475"/>
          </a:xfrm>
        </p:spPr>
        <p:txBody>
          <a:bodyPr lIns="0" anchor="b">
            <a:noAutofit/>
          </a:bodyPr>
          <a:lstStyle>
            <a:lvl1pPr algn="l">
              <a:defRPr sz="2554"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214108" y="2018839"/>
            <a:ext cx="2594536" cy="315376"/>
          </a:xfrm>
        </p:spPr>
        <p:txBody>
          <a:bodyPr lIns="0" anchor="t">
            <a:normAutofit/>
          </a:bodyPr>
          <a:lstStyle>
            <a:lvl1pPr marL="0" indent="0" algn="l">
              <a:buNone/>
              <a:defRPr sz="709" b="0" baseline="0">
                <a:solidFill>
                  <a:schemeClr val="bg1">
                    <a:lumMod val="85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7" name="Date Placeholder 6"/>
          <p:cNvSpPr>
            <a:spLocks noGrp="1"/>
          </p:cNvSpPr>
          <p:nvPr>
            <p:ph type="dt" sz="half" idx="10"/>
          </p:nvPr>
        </p:nvSpPr>
        <p:spPr>
          <a:xfrm>
            <a:off x="214108" y="1250213"/>
            <a:ext cx="559421" cy="178832"/>
          </a:xfrm>
          <a:prstGeom prst="rect">
            <a:avLst/>
          </a:prstGeom>
          <a:solidFill>
            <a:schemeClr val="accent1"/>
          </a:solidFill>
        </p:spPr>
        <p:txBody>
          <a:bodyPr/>
          <a:lstStyle>
            <a:lvl1pPr>
              <a:defRPr sz="52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8" name="Footer Placeholder 7"/>
          <p:cNvSpPr>
            <a:spLocks noGrp="1"/>
          </p:cNvSpPr>
          <p:nvPr>
            <p:ph type="ftr" sz="quarter" idx="11"/>
          </p:nvPr>
        </p:nvSpPr>
        <p:spPr>
          <a:xfrm>
            <a:off x="3132446" y="3017376"/>
            <a:ext cx="2030566" cy="118446"/>
          </a:xfrm>
        </p:spPr>
        <p:txBody>
          <a:bodyPr/>
          <a:lstStyle>
            <a:lvl1pPr algn="ctr">
              <a:defRPr>
                <a:solidFill>
                  <a:schemeClr val="bg1">
                    <a:lumMod val="85000"/>
                  </a:schemeClr>
                </a:solidFill>
              </a:defRPr>
            </a:lvl1pPr>
          </a:lstStyle>
          <a:p>
            <a:r>
              <a:rPr lang="en-US"/>
              <a:t>MonArch: Network Slice Monitoring Architecture for Cloud Native 5G Deployments</a:t>
            </a:r>
          </a:p>
        </p:txBody>
      </p:sp>
      <p:sp>
        <p:nvSpPr>
          <p:cNvPr id="9" name="Slide Number Placeholder 8"/>
          <p:cNvSpPr>
            <a:spLocks noGrp="1"/>
          </p:cNvSpPr>
          <p:nvPr>
            <p:ph type="sldNum" sz="quarter" idx="12"/>
          </p:nvPr>
        </p:nvSpPr>
        <p:spPr>
          <a:xfrm>
            <a:off x="5272272" y="3017376"/>
            <a:ext cx="261949" cy="118446"/>
          </a:xfrm>
        </p:spPr>
        <p:txBody>
          <a:bodyPr/>
          <a:lstStyle>
            <a:lvl1pPr algn="ctr">
              <a:defRPr>
                <a:solidFill>
                  <a:schemeClr val="bg1">
                    <a:lumMod val="85000"/>
                  </a:schemeClr>
                </a:solidFill>
              </a:defRPr>
            </a:lvl1pPr>
          </a:lstStyle>
          <a:p>
            <a:pPr marL="85090">
              <a:lnSpc>
                <a:spcPts val="770"/>
              </a:lnSpc>
            </a:pPr>
            <a:fld id="{81D60167-4931-47E6-BA6A-407CBD079E47}" type="slidenum">
              <a:rPr lang="en-US" spc="-5" smtClean="0"/>
              <a:t>‹#›</a:t>
            </a:fld>
            <a:endParaRPr lang="en-US" spc="-5"/>
          </a:p>
        </p:txBody>
      </p:sp>
      <p:pic>
        <p:nvPicPr>
          <p:cNvPr id="16" name="Picture 15"/>
          <p:cNvPicPr>
            <a:picLocks noChangeAspect="1"/>
          </p:cNvPicPr>
          <p:nvPr/>
        </p:nvPicPr>
        <p:blipFill>
          <a:blip r:embed="rId2">
            <a:clrChange>
              <a:clrFrom>
                <a:srgbClr val="000000"/>
              </a:clrFrom>
              <a:clrTo>
                <a:srgbClr val="000000">
                  <a:alpha val="0"/>
                </a:srgbClr>
              </a:clrTo>
            </a:clrChange>
          </a:blip>
          <a:stretch>
            <a:fillRect/>
          </a:stretch>
        </p:blipFill>
        <p:spPr>
          <a:xfrm>
            <a:off x="205373" y="2687793"/>
            <a:ext cx="1310334" cy="339550"/>
          </a:xfrm>
          <a:prstGeom prst="rect">
            <a:avLst/>
          </a:prstGeom>
        </p:spPr>
      </p:pic>
      <p:grpSp>
        <p:nvGrpSpPr>
          <p:cNvPr id="15" name="Group 14"/>
          <p:cNvGrpSpPr/>
          <p:nvPr/>
        </p:nvGrpSpPr>
        <p:grpSpPr>
          <a:xfrm>
            <a:off x="0" y="0"/>
            <a:ext cx="5765800" cy="187917"/>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75033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2903" y="2980229"/>
            <a:ext cx="558568" cy="118446"/>
          </a:xfrm>
          <a:prstGeom prst="rect">
            <a:avLst/>
          </a:prstGeom>
        </p:spPr>
        <p:txBody>
          <a:bodyPr/>
          <a:lstStyle/>
          <a:p>
            <a:r>
              <a:rPr lang="en-CA"/>
              <a:t>Niloy Saha</a:t>
            </a:r>
            <a:endParaRPr lang="en-US" dirty="0"/>
          </a:p>
        </p:txBody>
      </p:sp>
      <p:sp>
        <p:nvSpPr>
          <p:cNvPr id="8" name="Footer Placeholder 7"/>
          <p:cNvSpPr>
            <a:spLocks noGrp="1"/>
          </p:cNvSpPr>
          <p:nvPr>
            <p:ph type="ftr" sz="quarter" idx="11"/>
          </p:nvPr>
        </p:nvSpPr>
        <p:spPr>
          <a:xfrm>
            <a:off x="964138" y="2980569"/>
            <a:ext cx="2716418" cy="118446"/>
          </a:xfrm>
        </p:spPr>
        <p:txBody>
          <a:bodyPr/>
          <a:lstStyle/>
          <a:p>
            <a:r>
              <a:rPr lang="en-US" dirty="0" err="1"/>
              <a:t>MonArch</a:t>
            </a:r>
            <a:r>
              <a:rPr lang="en-US" dirty="0"/>
              <a:t>: Network Slice Monitoring Architecture for Cloud Native 5G Deployments</a:t>
            </a:r>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42486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CA"/>
              <a:t>Niloy Saha</a:t>
            </a:r>
            <a:endParaRPr lang="en-US"/>
          </a:p>
        </p:txBody>
      </p:sp>
      <p:sp>
        <p:nvSpPr>
          <p:cNvPr id="8" name="Footer Placeholder 7"/>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pic>
        <p:nvPicPr>
          <p:cNvPr id="11" name="Picture 10" descr="Rogers Logo">
            <a:extLst>
              <a:ext uri="{FF2B5EF4-FFF2-40B4-BE49-F238E27FC236}">
                <a16:creationId xmlns:a16="http://schemas.microsoft.com/office/drawing/2014/main" id="{00DEE731-9DC8-453D-94BF-7E8BCB71D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191" y="338717"/>
            <a:ext cx="898230" cy="157267"/>
          </a:xfrm>
          <a:prstGeom prst="rect">
            <a:avLst/>
          </a:prstGeom>
        </p:spPr>
      </p:pic>
    </p:spTree>
    <p:extLst>
      <p:ext uri="{BB962C8B-B14F-4D97-AF65-F5344CB8AC3E}">
        <p14:creationId xmlns:p14="http://schemas.microsoft.com/office/powerpoint/2010/main" val="4482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3503223"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4212848"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4922472" y="324135"/>
            <a:ext cx="671948" cy="135345"/>
          </a:xfrm>
        </p:spPr>
        <p:txBody>
          <a:bodyPr anchor="ctr">
            <a:noAutofit/>
          </a:bodyPr>
          <a:lstStyle>
            <a:lvl1pPr marL="0" indent="0" algn="ctr">
              <a:buNone/>
              <a:defRPr sz="52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a:xfrm>
            <a:off x="3564853" y="2997540"/>
            <a:ext cx="558568" cy="118446"/>
          </a:xfrm>
          <a:prstGeom prst="rect">
            <a:avLst/>
          </a:prstGeom>
        </p:spPr>
        <p:txBody>
          <a:bodyPr/>
          <a:lstStyle/>
          <a:p>
            <a:r>
              <a:rPr lang="en-CA"/>
              <a:t>Niloy Saha</a:t>
            </a:r>
            <a:endParaRPr lang="en-US"/>
          </a:p>
        </p:txBody>
      </p:sp>
      <p:sp>
        <p:nvSpPr>
          <p:cNvPr id="11" name="Footer Placeholder 10"/>
          <p:cNvSpPr>
            <a:spLocks noGrp="1"/>
          </p:cNvSpPr>
          <p:nvPr>
            <p:ph type="ftr" sz="quarter" idx="17"/>
          </p:nvPr>
        </p:nvSpPr>
        <p:spPr/>
        <p:txBody>
          <a:bodyPr/>
          <a:lstStyle/>
          <a:p>
            <a:r>
              <a:rPr lang="en-US"/>
              <a:t>MonArch: Network Slice Monitoring Architecture for Cloud Native 5G Deployments</a:t>
            </a:r>
            <a:endParaRPr lang="en-US" dirty="0"/>
          </a:p>
        </p:txBody>
      </p:sp>
      <p:sp>
        <p:nvSpPr>
          <p:cNvPr id="12" name="Slide Number Placeholder 11"/>
          <p:cNvSpPr>
            <a:spLocks noGrp="1"/>
          </p:cNvSpPr>
          <p:nvPr>
            <p:ph type="sldNum" sz="quarter" idx="18"/>
          </p:nvPr>
        </p:nvSpPr>
        <p:spPr/>
        <p:txBody>
          <a:bodyPr/>
          <a:lstStyle/>
          <a:p>
            <a:pPr marL="85090">
              <a:lnSpc>
                <a:spcPts val="770"/>
              </a:lnSpc>
            </a:pPr>
            <a:fld id="{81D60167-4931-47E6-BA6A-407CBD079E47}" type="slidenum">
              <a:rPr lang="en-US" spc="-5" smtClean="0"/>
              <a:t>‹#›</a:t>
            </a:fld>
            <a:endParaRPr lang="en-US" spc="-5"/>
          </a:p>
        </p:txBody>
      </p:sp>
      <p:sp>
        <p:nvSpPr>
          <p:cNvPr id="4" name="Title 3"/>
          <p:cNvSpPr>
            <a:spLocks noGrp="1"/>
          </p:cNvSpPr>
          <p:nvPr>
            <p:ph type="title"/>
          </p:nvPr>
        </p:nvSpPr>
        <p:spPr>
          <a:xfrm>
            <a:off x="122903" y="205398"/>
            <a:ext cx="3332209" cy="423906"/>
          </a:xfrm>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60489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808960"/>
            <a:ext cx="4445184" cy="1349767"/>
          </a:xfrm>
        </p:spPr>
        <p:txBody>
          <a:bodyPr anchor="b">
            <a:normAutofit/>
          </a:bodyPr>
          <a:lstStyle>
            <a:lvl1pPr algn="l">
              <a:defRPr sz="1892"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22903" y="2171496"/>
            <a:ext cx="4445184" cy="709811"/>
          </a:xfrm>
        </p:spPr>
        <p:txBody>
          <a:bodyPr>
            <a:normAutofit/>
          </a:bodyPr>
          <a:lstStyle>
            <a:lvl1pPr marL="0" indent="0">
              <a:buNone/>
              <a:defRPr sz="1135">
                <a:solidFill>
                  <a:schemeClr val="tx1">
                    <a:tint val="75000"/>
                  </a:schemeClr>
                </a:solidFill>
              </a:defRPr>
            </a:lvl1pPr>
            <a:lvl2pPr marL="216210" indent="0">
              <a:buNone/>
              <a:defRPr sz="946">
                <a:solidFill>
                  <a:schemeClr val="tx1">
                    <a:tint val="75000"/>
                  </a:schemeClr>
                </a:solidFill>
              </a:defRPr>
            </a:lvl2pPr>
            <a:lvl3pPr marL="432420" indent="0">
              <a:buNone/>
              <a:defRPr sz="851">
                <a:solidFill>
                  <a:schemeClr val="tx1">
                    <a:tint val="75000"/>
                  </a:schemeClr>
                </a:solidFill>
              </a:defRPr>
            </a:lvl3pPr>
            <a:lvl4pPr marL="648630" indent="0">
              <a:buNone/>
              <a:defRPr sz="757">
                <a:solidFill>
                  <a:schemeClr val="tx1">
                    <a:tint val="75000"/>
                  </a:schemeClr>
                </a:solidFill>
              </a:defRPr>
            </a:lvl4pPr>
            <a:lvl5pPr marL="864840" indent="0">
              <a:buNone/>
              <a:defRPr sz="757">
                <a:solidFill>
                  <a:schemeClr val="tx1">
                    <a:tint val="75000"/>
                  </a:schemeClr>
                </a:solidFill>
              </a:defRPr>
            </a:lvl5pPr>
            <a:lvl6pPr marL="1081049" indent="0">
              <a:buNone/>
              <a:defRPr sz="757">
                <a:solidFill>
                  <a:schemeClr val="tx1">
                    <a:tint val="75000"/>
                  </a:schemeClr>
                </a:solidFill>
              </a:defRPr>
            </a:lvl6pPr>
            <a:lvl7pPr marL="1297259" indent="0">
              <a:buNone/>
              <a:defRPr sz="757">
                <a:solidFill>
                  <a:schemeClr val="tx1">
                    <a:tint val="75000"/>
                  </a:schemeClr>
                </a:solidFill>
              </a:defRPr>
            </a:lvl7pPr>
            <a:lvl8pPr marL="1513469" indent="0">
              <a:buNone/>
              <a:defRPr sz="757">
                <a:solidFill>
                  <a:schemeClr val="tx1">
                    <a:tint val="75000"/>
                  </a:schemeClr>
                </a:solidFill>
              </a:defRPr>
            </a:lvl8pPr>
            <a:lvl9pPr marL="1729679" indent="0">
              <a:buNone/>
              <a:defRPr sz="75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3564853" y="2997540"/>
            <a:ext cx="558568" cy="118446"/>
          </a:xfrm>
          <a:prstGeom prst="rect">
            <a:avLst/>
          </a:prstGeom>
        </p:spPr>
        <p:txBody>
          <a:bodyPr/>
          <a:lstStyle/>
          <a:p>
            <a:r>
              <a:rPr lang="en-CA"/>
              <a:t>Niloy Saha</a:t>
            </a:r>
            <a:endParaRPr lang="en-US"/>
          </a:p>
        </p:txBody>
      </p:sp>
      <p:sp>
        <p:nvSpPr>
          <p:cNvPr id="8" name="Footer Placeholder 7"/>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30466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247" y="1527045"/>
            <a:ext cx="4147772" cy="573482"/>
          </a:xfrm>
        </p:spPr>
        <p:txBody>
          <a:bodyPr anchor="b">
            <a:noAutofit/>
          </a:bodyPr>
          <a:lstStyle>
            <a:lvl1pPr algn="l">
              <a:defRPr sz="1892"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454247" y="2104232"/>
            <a:ext cx="4147772" cy="315376"/>
          </a:xfrm>
        </p:spPr>
        <p:txBody>
          <a:bodyPr anchor="t">
            <a:normAutofit/>
          </a:bodyPr>
          <a:lstStyle>
            <a:lvl1pPr marL="0" indent="0" algn="l">
              <a:buNone/>
              <a:defRPr sz="1135">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endParaRPr lang="en-US" dirty="0"/>
          </a:p>
        </p:txBody>
      </p:sp>
      <p:sp>
        <p:nvSpPr>
          <p:cNvPr id="4" name="Date Placeholder 3"/>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5" name="Footer Placeholder 4"/>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6" name="Slide Number Placeholder 5"/>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16" name="Group 15"/>
          <p:cNvGrpSpPr/>
          <p:nvPr/>
        </p:nvGrpSpPr>
        <p:grpSpPr>
          <a:xfrm>
            <a:off x="0" y="0"/>
            <a:ext cx="5765800" cy="187917"/>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1777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205398"/>
            <a:ext cx="5471518" cy="423906"/>
          </a:xfrm>
        </p:spPr>
        <p:txBody>
          <a:bodyPr/>
          <a:lstStyle/>
          <a:p>
            <a:r>
              <a:rPr lang="en-US" dirty="0"/>
              <a:t>CLICK TO EDIT MASTER TITLE STYLE</a:t>
            </a:r>
          </a:p>
        </p:txBody>
      </p:sp>
      <p:sp>
        <p:nvSpPr>
          <p:cNvPr id="3" name="Content Placeholder 2"/>
          <p:cNvSpPr>
            <a:spLocks noGrp="1"/>
          </p:cNvSpPr>
          <p:nvPr>
            <p:ph sz="half" idx="1"/>
          </p:nvPr>
        </p:nvSpPr>
        <p:spPr>
          <a:xfrm>
            <a:off x="122903" y="668636"/>
            <a:ext cx="2642117"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18365" y="668636"/>
            <a:ext cx="2676056"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122903" y="2997540"/>
            <a:ext cx="558568" cy="118446"/>
          </a:xfrm>
          <a:prstGeom prst="rect">
            <a:avLst/>
          </a:prstGeom>
        </p:spPr>
        <p:txBody>
          <a:bodyPr/>
          <a:lstStyle/>
          <a:p>
            <a:r>
              <a:rPr lang="en-CA"/>
              <a:t>Niloy Saha</a:t>
            </a:r>
            <a:endParaRPr lang="en-US" dirty="0"/>
          </a:p>
        </p:txBody>
      </p:sp>
      <p:sp>
        <p:nvSpPr>
          <p:cNvPr id="9" name="Footer Placeholder 8"/>
          <p:cNvSpPr>
            <a:spLocks noGrp="1"/>
          </p:cNvSpPr>
          <p:nvPr>
            <p:ph type="ftr" sz="quarter" idx="11"/>
          </p:nvPr>
        </p:nvSpPr>
        <p:spPr>
          <a:xfrm>
            <a:off x="983267" y="2997540"/>
            <a:ext cx="2676056" cy="118446"/>
          </a:xfrm>
        </p:spPr>
        <p:txBody>
          <a:bodyPr/>
          <a:lstStyle/>
          <a:p>
            <a:r>
              <a:rPr lang="en-US" dirty="0" err="1"/>
              <a:t>MonArch</a:t>
            </a:r>
            <a:r>
              <a:rPr lang="en-US" dirty="0"/>
              <a:t>: Network Slice Monitoring Architecture for Cloud Native 5G Deployments</a:t>
            </a:r>
          </a:p>
        </p:txBody>
      </p:sp>
      <p:sp>
        <p:nvSpPr>
          <p:cNvPr id="10" name="Slide Number Placeholder 9"/>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99994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02" y="660606"/>
            <a:ext cx="2621241" cy="317137"/>
          </a:xfrm>
        </p:spPr>
        <p:txBody>
          <a:bodyPr anchor="b">
            <a:noAutofit/>
          </a:bodyPr>
          <a:lstStyle>
            <a:lvl1pPr marL="0" indent="0">
              <a:buNone/>
              <a:defRPr sz="1324" b="1" baseline="0">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4" name="Content Placeholder 3"/>
          <p:cNvSpPr>
            <a:spLocks noGrp="1"/>
          </p:cNvSpPr>
          <p:nvPr>
            <p:ph sz="half" idx="2"/>
          </p:nvPr>
        </p:nvSpPr>
        <p:spPr>
          <a:xfrm>
            <a:off x="122902" y="1033545"/>
            <a:ext cx="2621241"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949181" y="660606"/>
            <a:ext cx="2645240" cy="317137"/>
          </a:xfrm>
        </p:spPr>
        <p:txBody>
          <a:bodyPr anchor="b">
            <a:normAutofit/>
          </a:bodyPr>
          <a:lstStyle>
            <a:lvl1pPr marL="0" indent="0">
              <a:buNone/>
              <a:defRPr sz="1324" b="1">
                <a:latin typeface="+mn-lt"/>
              </a:defRPr>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en-US"/>
              <a:t>Click to edit Master text styles</a:t>
            </a:r>
          </a:p>
        </p:txBody>
      </p:sp>
      <p:sp>
        <p:nvSpPr>
          <p:cNvPr id="6" name="Content Placeholder 5"/>
          <p:cNvSpPr>
            <a:spLocks noGrp="1"/>
          </p:cNvSpPr>
          <p:nvPr>
            <p:ph sz="quarter" idx="4"/>
          </p:nvPr>
        </p:nvSpPr>
        <p:spPr>
          <a:xfrm>
            <a:off x="2949181" y="1033545"/>
            <a:ext cx="2645240" cy="1820175"/>
          </a:xfrm>
        </p:spPr>
        <p:txBody>
          <a:bodyPr>
            <a:normAutofit/>
          </a:bodyPr>
          <a:lstStyle>
            <a:lvl1pPr marL="136633" indent="-136633">
              <a:spcBef>
                <a:spcPts val="378"/>
              </a:spcBef>
              <a:spcAft>
                <a:spcPts val="378"/>
              </a:spcAft>
              <a:buFont typeface="Wingdings" charset="2"/>
              <a:buChar char="§"/>
              <a:defRPr sz="946"/>
            </a:lvl1pPr>
            <a:lvl2pPr marL="324315" indent="-108105">
              <a:spcBef>
                <a:spcPts val="378"/>
              </a:spcBef>
              <a:spcAft>
                <a:spcPts val="378"/>
              </a:spcAft>
              <a:buFont typeface="Wingdings" charset="2"/>
              <a:buChar char="§"/>
              <a:defRPr sz="851"/>
            </a:lvl2pPr>
            <a:lvl3pPr marL="540525" indent="-108105">
              <a:spcBef>
                <a:spcPts val="378"/>
              </a:spcBef>
              <a:spcAft>
                <a:spcPts val="378"/>
              </a:spcAft>
              <a:buFont typeface="Wingdings" charset="2"/>
              <a:buChar char="§"/>
              <a:defRPr sz="757"/>
            </a:lvl3pPr>
            <a:lvl4pPr marL="756735" indent="-108105">
              <a:spcBef>
                <a:spcPts val="378"/>
              </a:spcBef>
              <a:spcAft>
                <a:spcPts val="378"/>
              </a:spcAft>
              <a:buFont typeface="Wingdings" charset="2"/>
              <a:buChar char="§"/>
              <a:defRPr sz="662"/>
            </a:lvl4pPr>
            <a:lvl5pPr marL="972944" indent="-108105">
              <a:spcBef>
                <a:spcPts val="378"/>
              </a:spcBef>
              <a:spcAft>
                <a:spcPts val="378"/>
              </a:spcAft>
              <a:buFont typeface="Wingdings" charset="2"/>
              <a:buChar char="§"/>
              <a:defRPr sz="66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122903" y="205398"/>
            <a:ext cx="5471518" cy="423906"/>
          </a:xfrm>
        </p:spPr>
        <p:txBody>
          <a:bodyPr/>
          <a:lstStyle/>
          <a:p>
            <a:r>
              <a:rPr lang="en-US" dirty="0"/>
              <a:t>CLICK TO EDIT MASTER TITLE STYLE</a:t>
            </a:r>
          </a:p>
        </p:txBody>
      </p:sp>
      <p:sp>
        <p:nvSpPr>
          <p:cNvPr id="2" name="Date Placeholder 1"/>
          <p:cNvSpPr>
            <a:spLocks noGrp="1"/>
          </p:cNvSpPr>
          <p:nvPr>
            <p:ph type="dt" sz="half" idx="10"/>
          </p:nvPr>
        </p:nvSpPr>
        <p:spPr>
          <a:xfrm>
            <a:off x="3564853" y="2997540"/>
            <a:ext cx="558568" cy="118446"/>
          </a:xfrm>
          <a:prstGeom prst="rect">
            <a:avLst/>
          </a:prstGeom>
        </p:spPr>
        <p:txBody>
          <a:bodyPr/>
          <a:lstStyle/>
          <a:p>
            <a:r>
              <a:rPr lang="en-CA"/>
              <a:t>Niloy Saha</a:t>
            </a:r>
            <a:endParaRPr lang="en-US"/>
          </a:p>
        </p:txBody>
      </p:sp>
      <p:sp>
        <p:nvSpPr>
          <p:cNvPr id="11" name="Footer Placeholder 10"/>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12" name="Slide Number Placeholder 11"/>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387936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a:xfrm>
            <a:off x="3564853" y="2997540"/>
            <a:ext cx="558568" cy="118446"/>
          </a:xfrm>
          <a:prstGeom prst="rect">
            <a:avLst/>
          </a:prstGeom>
        </p:spPr>
        <p:txBody>
          <a:bodyPr/>
          <a:lstStyle/>
          <a:p>
            <a:r>
              <a:rPr lang="en-CA"/>
              <a:t>Niloy Saha</a:t>
            </a:r>
            <a:endParaRPr lang="en-US"/>
          </a:p>
        </p:txBody>
      </p:sp>
      <p:sp>
        <p:nvSpPr>
          <p:cNvPr id="7" name="Footer Placeholder 6"/>
          <p:cNvSpPr>
            <a:spLocks noGrp="1"/>
          </p:cNvSpPr>
          <p:nvPr>
            <p:ph type="ftr" sz="quarter" idx="11"/>
          </p:nvPr>
        </p:nvSpPr>
        <p:spPr/>
        <p:txBody>
          <a:bodyPr/>
          <a:lstStyle/>
          <a:p>
            <a:r>
              <a:rPr lang="en-US"/>
              <a:t>MonArch: Network Slice Monitoring Architecture for Cloud Native 5G Deployments</a:t>
            </a:r>
          </a:p>
        </p:txBody>
      </p:sp>
      <p:sp>
        <p:nvSpPr>
          <p:cNvPr id="8" name="Slide Number Placeholder 7"/>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spTree>
    <p:extLst>
      <p:ext uri="{BB962C8B-B14F-4D97-AF65-F5344CB8AC3E}">
        <p14:creationId xmlns:p14="http://schemas.microsoft.com/office/powerpoint/2010/main" val="253929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564853" y="2997540"/>
            <a:ext cx="558568" cy="118446"/>
          </a:xfrm>
          <a:prstGeom prst="rect">
            <a:avLst/>
          </a:prstGeom>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264042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6" name="Footer Placeholder 5"/>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7" name="Slide Number Placeholder 6"/>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8" name="Group 7">
            <a:extLst>
              <a:ext uri="{FF2B5EF4-FFF2-40B4-BE49-F238E27FC236}">
                <a16:creationId xmlns:a16="http://schemas.microsoft.com/office/drawing/2014/main" id="{DD7F9787-DD3A-4646-BB48-620C816C001A}"/>
              </a:ext>
            </a:extLst>
          </p:cNvPr>
          <p:cNvGrpSpPr/>
          <p:nvPr/>
        </p:nvGrpSpPr>
        <p:grpSpPr>
          <a:xfrm>
            <a:off x="0" y="0"/>
            <a:ext cx="5765800" cy="187917"/>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9659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8597" y="585604"/>
            <a:ext cx="2048606" cy="430660"/>
          </a:xfrm>
        </p:spPr>
        <p:txBody>
          <a:bodyPr anchor="b">
            <a:normAutofit/>
          </a:bodyPr>
          <a:lstStyle>
            <a:lvl1pPr algn="ctr">
              <a:defRPr sz="1324" cap="all" baseline="0"/>
            </a:lvl1pPr>
          </a:lstStyle>
          <a:p>
            <a:r>
              <a:rPr lang="en-US" dirty="0"/>
              <a:t>CONTEXT or THEME</a:t>
            </a:r>
          </a:p>
        </p:txBody>
      </p:sp>
      <p:sp>
        <p:nvSpPr>
          <p:cNvPr id="3" name="Date Placeholder 2"/>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cxnSp>
        <p:nvCxnSpPr>
          <p:cNvPr id="12" name="Straight Connector 11"/>
          <p:cNvCxnSpPr/>
          <p:nvPr/>
        </p:nvCxnSpPr>
        <p:spPr>
          <a:xfrm>
            <a:off x="1858597"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58597"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312314" y="1145189"/>
            <a:ext cx="5141172" cy="1000495"/>
          </a:xfrm>
        </p:spPr>
        <p:txBody>
          <a:bodyPr anchor="ctr">
            <a:normAutofit/>
          </a:bodyPr>
          <a:lstStyle>
            <a:lvl1pPr marL="0" indent="0" algn="ctr">
              <a:lnSpc>
                <a:spcPct val="100000"/>
              </a:lnSpc>
              <a:buNone/>
              <a:defRPr sz="1324"/>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1858597"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p:nvGrpSpPr>
        <p:grpSpPr>
          <a:xfrm>
            <a:off x="0" y="0"/>
            <a:ext cx="5765800" cy="187917"/>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5368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3003156" y="400198"/>
            <a:ext cx="2572973" cy="2558407"/>
          </a:xfrm>
        </p:spPr>
        <p:txBody>
          <a:bodyPr/>
          <a:lstStyle/>
          <a:p>
            <a:r>
              <a:rPr lang="en-US"/>
              <a:t>Click icon to add picture</a:t>
            </a:r>
          </a:p>
        </p:txBody>
      </p:sp>
      <p:sp>
        <p:nvSpPr>
          <p:cNvPr id="2" name="Title 1"/>
          <p:cNvSpPr>
            <a:spLocks noGrp="1"/>
          </p:cNvSpPr>
          <p:nvPr>
            <p:ph type="title" hasCustomPrompt="1"/>
          </p:nvPr>
        </p:nvSpPr>
        <p:spPr>
          <a:xfrm>
            <a:off x="404042" y="585604"/>
            <a:ext cx="2048606" cy="430660"/>
          </a:xfrm>
        </p:spPr>
        <p:txBody>
          <a:bodyPr anchor="b">
            <a:normAutofit/>
          </a:bodyPr>
          <a:lstStyle>
            <a:lvl1pPr algn="ctr">
              <a:defRPr sz="1324" cap="all" baseline="0"/>
            </a:lvl1pPr>
          </a:lstStyle>
          <a:p>
            <a:r>
              <a:rPr lang="en-US" dirty="0"/>
              <a:t>CONTEXT or THEME</a:t>
            </a:r>
          </a:p>
        </p:txBody>
      </p:sp>
      <p:sp>
        <p:nvSpPr>
          <p:cNvPr id="3" name="Date Placeholder 2"/>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4" name="Footer Placeholder 3"/>
          <p:cNvSpPr>
            <a:spLocks noGrp="1"/>
          </p:cNvSpPr>
          <p:nvPr>
            <p:ph type="ftr" sz="quarter" idx="11"/>
          </p:nvPr>
        </p:nvSpPr>
        <p:spPr>
          <a:xfrm>
            <a:off x="122903" y="2997540"/>
            <a:ext cx="1838343" cy="118446"/>
          </a:xfrm>
        </p:spPr>
        <p:txBody>
          <a:bodyPr/>
          <a:lstStyle/>
          <a:p>
            <a:r>
              <a:rPr lang="en-US"/>
              <a:t>MonArch: Network Slice Monitoring Architecture for Cloud Native 5G Deployments</a:t>
            </a:r>
            <a:endParaRPr lang="en-US" dirty="0"/>
          </a:p>
        </p:txBody>
      </p:sp>
      <p:sp>
        <p:nvSpPr>
          <p:cNvPr id="5" name="Slide Number Placeholder 4"/>
          <p:cNvSpPr>
            <a:spLocks noGrp="1"/>
          </p:cNvSpPr>
          <p:nvPr>
            <p:ph type="sldNum" sz="quarter" idx="12"/>
          </p:nvPr>
        </p:nvSpPr>
        <p:spPr>
          <a:xfrm>
            <a:off x="2642658" y="2997540"/>
            <a:ext cx="480483" cy="118446"/>
          </a:xfrm>
        </p:spPr>
        <p:txBody>
          <a:bodyPr/>
          <a:lstStyle/>
          <a:p>
            <a:pPr marL="85090">
              <a:lnSpc>
                <a:spcPts val="770"/>
              </a:lnSpc>
            </a:pPr>
            <a:fld id="{81D60167-4931-47E6-BA6A-407CBD079E47}" type="slidenum">
              <a:rPr lang="en-US" spc="-5" smtClean="0"/>
              <a:t>‹#›</a:t>
            </a:fld>
            <a:endParaRPr lang="en-US" spc="-5"/>
          </a:p>
        </p:txBody>
      </p:sp>
      <p:sp>
        <p:nvSpPr>
          <p:cNvPr id="15" name="Text Placeholder 14"/>
          <p:cNvSpPr>
            <a:spLocks noGrp="1"/>
          </p:cNvSpPr>
          <p:nvPr>
            <p:ph type="body" sz="quarter" idx="13"/>
          </p:nvPr>
        </p:nvSpPr>
        <p:spPr>
          <a:xfrm>
            <a:off x="257712" y="1139826"/>
            <a:ext cx="2341266" cy="1000495"/>
          </a:xfrm>
        </p:spPr>
        <p:txBody>
          <a:bodyPr anchor="ctr">
            <a:normAutofit/>
          </a:bodyPr>
          <a:lstStyle>
            <a:lvl1pPr marL="0" indent="0" algn="ctr">
              <a:lnSpc>
                <a:spcPct val="100000"/>
              </a:lnSpc>
              <a:buNone/>
              <a:defRPr sz="104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404042" y="2263884"/>
            <a:ext cx="2048606" cy="13069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567"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p:nvCxnSpPr>
        <p:spPr>
          <a:xfrm>
            <a:off x="404043" y="106195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043" y="2209121"/>
            <a:ext cx="2048606"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p:nvGrpSpPr>
        <p:grpSpPr>
          <a:xfrm>
            <a:off x="0" y="0"/>
            <a:ext cx="5765800" cy="187917"/>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83341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3503223"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4212848" y="324135"/>
            <a:ext cx="671948" cy="135345"/>
          </a:xfrm>
        </p:spPr>
        <p:txBody>
          <a:bodyPr anchor="ctr">
            <a:noAutofit/>
          </a:bodyPr>
          <a:lstStyle>
            <a:lvl1pPr marL="0" indent="0" algn="ctr">
              <a:buNone/>
              <a:defRPr sz="52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4922472" y="324135"/>
            <a:ext cx="671948" cy="135345"/>
          </a:xfrm>
        </p:spPr>
        <p:txBody>
          <a:bodyPr anchor="ctr">
            <a:noAutofit/>
          </a:bodyPr>
          <a:lstStyle>
            <a:lvl1pPr marL="0" indent="0" algn="ctr">
              <a:buNone/>
              <a:defRPr sz="52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r>
              <a:rPr lang="en-CA"/>
              <a:t>Niloy Saha</a:t>
            </a:r>
            <a:endParaRPr lang="en-US"/>
          </a:p>
        </p:txBody>
      </p:sp>
      <p:sp>
        <p:nvSpPr>
          <p:cNvPr id="11" name="Footer Placeholder 10"/>
          <p:cNvSpPr>
            <a:spLocks noGrp="1"/>
          </p:cNvSpPr>
          <p:nvPr>
            <p:ph type="ftr" sz="quarter" idx="17"/>
          </p:nvPr>
        </p:nvSpPr>
        <p:spPr/>
        <p:txBody>
          <a:bodyPr/>
          <a:lstStyle/>
          <a:p>
            <a:r>
              <a:rPr lang="en-US"/>
              <a:t>MonArch: Network Slice Monitoring Architecture for Cloud Native 5G Deployments</a:t>
            </a:r>
          </a:p>
        </p:txBody>
      </p:sp>
      <p:sp>
        <p:nvSpPr>
          <p:cNvPr id="12" name="Slide Number Placeholder 11"/>
          <p:cNvSpPr>
            <a:spLocks noGrp="1"/>
          </p:cNvSpPr>
          <p:nvPr>
            <p:ph type="sldNum" sz="quarter" idx="18"/>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
        <p:nvSpPr>
          <p:cNvPr id="4" name="Title 3"/>
          <p:cNvSpPr>
            <a:spLocks noGrp="1"/>
          </p:cNvSpPr>
          <p:nvPr>
            <p:ph type="title"/>
          </p:nvPr>
        </p:nvSpPr>
        <p:spPr>
          <a:xfrm>
            <a:off x="122903" y="205398"/>
            <a:ext cx="3332209" cy="423906"/>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27500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dirty="0"/>
              <a:t>SECTION DIVIDER</a:t>
            </a:r>
          </a:p>
        </p:txBody>
      </p:sp>
      <p:sp>
        <p:nvSpPr>
          <p:cNvPr id="3" name="Date Placeholder 2"/>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7" name="Group 6">
            <a:extLst>
              <a:ext uri="{FF2B5EF4-FFF2-40B4-BE49-F238E27FC236}">
                <a16:creationId xmlns:a16="http://schemas.microsoft.com/office/drawing/2014/main" id="{D72CD653-AD35-5141-A8C6-BF79EBE4AA02}"/>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5947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lvl1pPr>
          </a:lstStyle>
          <a:p>
            <a:r>
              <a:rPr lang="en-US" dirty="0"/>
              <a:t>SECTION DIVIDER</a:t>
            </a:r>
          </a:p>
        </p:txBody>
      </p:sp>
      <p:sp>
        <p:nvSpPr>
          <p:cNvPr id="3" name="Date Placeholder 2"/>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4" name="Footer Placeholder 3"/>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5" name="Slide Number Placeholder 4"/>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7" name="Group 6">
            <a:extLst>
              <a:ext uri="{FF2B5EF4-FFF2-40B4-BE49-F238E27FC236}">
                <a16:creationId xmlns:a16="http://schemas.microsoft.com/office/drawing/2014/main" id="{220DDFC3-6F0D-5E4C-8D30-C78126C00C6D}"/>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8180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733488" y="1637830"/>
            <a:ext cx="4289815" cy="283173"/>
          </a:xfrm>
        </p:spPr>
        <p:txBody>
          <a:bodyPr>
            <a:normAutofit/>
          </a:bodyPr>
          <a:lstStyle>
            <a:lvl1pPr marL="0" indent="0" algn="ctr">
              <a:buNone/>
              <a:defRPr sz="1513">
                <a:solidFill>
                  <a:schemeClr val="bg1"/>
                </a:solidFill>
              </a:defRPr>
            </a:lvl1pPr>
            <a:lvl2pPr marL="216210" indent="0" algn="ctr">
              <a:buNone/>
              <a:defRPr/>
            </a:lvl2pPr>
            <a:lvl3pPr marL="432420" indent="0" algn="ctr">
              <a:buNone/>
              <a:defRPr/>
            </a:lvl3pPr>
            <a:lvl4pPr marL="648630" indent="0" algn="ctr">
              <a:buNone/>
              <a:defRPr/>
            </a:lvl4pPr>
            <a:lvl5pPr marL="86484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136007" y="1127503"/>
            <a:ext cx="5471518" cy="494922"/>
          </a:xfrm>
        </p:spPr>
        <p:txBody>
          <a:bodyPr anchor="b">
            <a:normAutofit/>
          </a:bodyPr>
          <a:lstStyle>
            <a:lvl1pPr algn="ctr">
              <a:defRPr sz="2837"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5084329" y="2997540"/>
            <a:ext cx="558568" cy="118446"/>
          </a:xfrm>
          <a:prstGeom prst="rect">
            <a:avLst/>
          </a:prstGeom>
        </p:spPr>
        <p:txBody>
          <a:bodyPr/>
          <a:lstStyle>
            <a:lvl1pPr>
              <a:defRPr>
                <a:solidFill>
                  <a:schemeClr val="bg1"/>
                </a:solidFill>
              </a:defRPr>
            </a:lvl1pPr>
          </a:lstStyle>
          <a:p>
            <a:r>
              <a:rPr lang="en-CA"/>
              <a:t>Niloy Saha</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endParaRPr lang="en-US" spc="-5"/>
          </a:p>
        </p:txBody>
      </p:sp>
      <p:grpSp>
        <p:nvGrpSpPr>
          <p:cNvPr id="7" name="Group 6">
            <a:extLst>
              <a:ext uri="{FF2B5EF4-FFF2-40B4-BE49-F238E27FC236}">
                <a16:creationId xmlns:a16="http://schemas.microsoft.com/office/drawing/2014/main" id="{8740DD73-AC1C-0641-8C33-791A62EF34B7}"/>
              </a:ext>
            </a:extLst>
          </p:cNvPr>
          <p:cNvGrpSpPr/>
          <p:nvPr/>
        </p:nvGrpSpPr>
        <p:grpSpPr>
          <a:xfrm>
            <a:off x="0" y="0"/>
            <a:ext cx="5765800" cy="187917"/>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30891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503" y="569861"/>
            <a:ext cx="3026795" cy="1966937"/>
          </a:xfrm>
          <a:prstGeom prst="rect">
            <a:avLst/>
          </a:prstGeom>
        </p:spPr>
      </p:pic>
      <p:sp>
        <p:nvSpPr>
          <p:cNvPr id="2" name="Title 1"/>
          <p:cNvSpPr>
            <a:spLocks noGrp="1"/>
          </p:cNvSpPr>
          <p:nvPr>
            <p:ph type="title" hasCustomPrompt="1"/>
          </p:nvPr>
        </p:nvSpPr>
        <p:spPr>
          <a:xfrm>
            <a:off x="310813" y="2167604"/>
            <a:ext cx="5144175" cy="756039"/>
          </a:xfrm>
          <a:noFill/>
        </p:spPr>
        <p:txBody>
          <a:bodyPr wrap="square" rtlCol="0" anchor="ctr" anchorCtr="1">
            <a:noAutofit/>
          </a:bodyPr>
          <a:lstStyle>
            <a:lvl1pPr algn="ctr">
              <a:defRPr lang="en-US" sz="851"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13455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p:nvPicPr>
        <p:blipFill rotWithShape="1">
          <a:blip r:embed="rId2">
            <a:extLst>
              <a:ext uri="{28A0092B-C50C-407E-A947-70E740481C1C}">
                <a14:useLocalDpi xmlns:a14="http://schemas.microsoft.com/office/drawing/2010/main" val="0"/>
              </a:ext>
            </a:extLst>
          </a:blip>
          <a:srcRect l="13985" t="13985" r="13985" b="13985"/>
          <a:stretch/>
        </p:blipFill>
        <p:spPr bwMode="gray">
          <a:xfrm>
            <a:off x="1788570" y="842188"/>
            <a:ext cx="2188661" cy="1422282"/>
          </a:xfrm>
          <a:prstGeom prst="rect">
            <a:avLst/>
          </a:prstGeom>
          <a:effectLst/>
        </p:spPr>
      </p:pic>
      <p:sp>
        <p:nvSpPr>
          <p:cNvPr id="2" name="Title 1"/>
          <p:cNvSpPr>
            <a:spLocks noGrp="1"/>
          </p:cNvSpPr>
          <p:nvPr>
            <p:ph type="title" hasCustomPrompt="1"/>
          </p:nvPr>
        </p:nvSpPr>
        <p:spPr>
          <a:xfrm>
            <a:off x="346849" y="2215675"/>
            <a:ext cx="5072102" cy="738008"/>
          </a:xfrm>
          <a:noFill/>
        </p:spPr>
        <p:txBody>
          <a:bodyPr wrap="square" rtlCol="0" anchor="ctr" anchorCtr="1">
            <a:noAutofit/>
          </a:bodyPr>
          <a:lstStyle>
            <a:lvl1pPr marL="0" algn="ctr">
              <a:lnSpc>
                <a:spcPct val="75000"/>
              </a:lnSpc>
              <a:defRPr lang="en-US" sz="851"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5084329" y="2997540"/>
            <a:ext cx="558568" cy="118446"/>
          </a:xfrm>
          <a:prstGeom prst="rect">
            <a:avLst/>
          </a:prstGeo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endParaRPr lang="en-US" spc="-5"/>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5027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37252" y="2169391"/>
            <a:ext cx="891297" cy="252377"/>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1423" y="2493598"/>
            <a:ext cx="1822954" cy="119459"/>
          </a:xfrm>
          <a:prstGeom prst="rect">
            <a:avLst/>
          </a:prstGeom>
        </p:spPr>
      </p:pic>
      <p:sp>
        <p:nvSpPr>
          <p:cNvPr id="6" name="Date Placeholder 5"/>
          <p:cNvSpPr>
            <a:spLocks noGrp="1"/>
          </p:cNvSpPr>
          <p:nvPr>
            <p:ph type="dt" sz="half" idx="10"/>
          </p:nvPr>
        </p:nvSpPr>
        <p:spPr>
          <a:xfrm>
            <a:off x="5084329" y="2997540"/>
            <a:ext cx="558568" cy="118446"/>
          </a:xfrm>
          <a:prstGeom prst="rect">
            <a:avLst/>
          </a:prstGeom>
        </p:spPr>
        <p:txBody>
          <a:bodyPr/>
          <a:lstStyle/>
          <a:p>
            <a:r>
              <a:rPr lang="en-CA"/>
              <a:t>Niloy Saha</a:t>
            </a:r>
            <a:endParaRPr lang="en-US"/>
          </a:p>
        </p:txBody>
      </p:sp>
      <p:sp>
        <p:nvSpPr>
          <p:cNvPr id="10" name="Footer Placeholder 9"/>
          <p:cNvSpPr>
            <a:spLocks noGrp="1"/>
          </p:cNvSpPr>
          <p:nvPr>
            <p:ph type="ftr" sz="quarter" idx="11"/>
          </p:nvPr>
        </p:nvSpPr>
        <p:spPr/>
        <p:txBody>
          <a:bodyPr/>
          <a:lstStyle/>
          <a:p>
            <a:r>
              <a:rPr lang="en-US"/>
              <a:t>MonArch: Network Slice Monitoring Architecture for Cloud Native 5G Deployments</a:t>
            </a:r>
            <a:endParaRPr lang="en-US" dirty="0"/>
          </a:p>
        </p:txBody>
      </p:sp>
      <p:sp>
        <p:nvSpPr>
          <p:cNvPr id="11" name="Slide Number Placeholder 10"/>
          <p:cNvSpPr>
            <a:spLocks noGrp="1"/>
          </p:cNvSpPr>
          <p:nvPr>
            <p:ph type="sldNum" sz="quarter" idx="12"/>
          </p:nvPr>
        </p:nvSpPr>
        <p:spPr/>
        <p:txBody>
          <a:bodyPr/>
          <a:lstStyle/>
          <a:p>
            <a:pPr marL="85090">
              <a:lnSpc>
                <a:spcPts val="770"/>
              </a:lnSpc>
            </a:pPr>
            <a:fld id="{81D60167-4931-47E6-BA6A-407CBD079E47}" type="slidenum">
              <a:rPr lang="en-US" spc="-5" smtClean="0"/>
              <a:t>‹#›</a:t>
            </a:fld>
            <a:endParaRPr lang="en-US" spc="-5"/>
          </a:p>
        </p:txBody>
      </p:sp>
      <p:grpSp>
        <p:nvGrpSpPr>
          <p:cNvPr id="7" name="Group 6"/>
          <p:cNvGrpSpPr/>
          <p:nvPr/>
        </p:nvGrpSpPr>
        <p:grpSpPr>
          <a:xfrm>
            <a:off x="0" y="0"/>
            <a:ext cx="5765800" cy="187917"/>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246" y="417883"/>
            <a:ext cx="2723308" cy="1767773"/>
          </a:xfrm>
          <a:prstGeom prst="rect">
            <a:avLst/>
          </a:prstGeom>
        </p:spPr>
      </p:pic>
    </p:spTree>
    <p:extLst>
      <p:ext uri="{BB962C8B-B14F-4D97-AF65-F5344CB8AC3E}">
        <p14:creationId xmlns:p14="http://schemas.microsoft.com/office/powerpoint/2010/main" val="405208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5084329" y="2997540"/>
            <a:ext cx="558568" cy="118446"/>
          </a:xfrm>
          <a:prstGeom prst="rect">
            <a:avLst/>
          </a:prstGeom>
        </p:spPr>
        <p:txBody>
          <a:bodyPr/>
          <a:lstStyle>
            <a:lvl1pPr>
              <a:defRPr>
                <a:solidFill>
                  <a:schemeClr val="bg1"/>
                </a:solidFill>
              </a:defRPr>
            </a:lvl1pPr>
          </a:lstStyle>
          <a:p>
            <a:r>
              <a:rPr lang="en-CA"/>
              <a:t>Niloy Saha</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MonArch: Network Slice Monitoring Architecture for Cloud Native 5G Deployments</a:t>
            </a:r>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85090">
              <a:lnSpc>
                <a:spcPts val="770"/>
              </a:lnSpc>
            </a:pPr>
            <a:fld id="{81D60167-4931-47E6-BA6A-407CBD079E47}" type="slidenum">
              <a:rPr lang="en-US" spc="-5" smtClean="0"/>
              <a:t>‹#›</a:t>
            </a:fld>
            <a:endParaRPr lang="en-US" spc="-5"/>
          </a:p>
        </p:txBody>
      </p:sp>
      <p:grpSp>
        <p:nvGrpSpPr>
          <p:cNvPr id="13" name="Group 12">
            <a:extLst>
              <a:ext uri="{FF2B5EF4-FFF2-40B4-BE49-F238E27FC236}">
                <a16:creationId xmlns:a16="http://schemas.microsoft.com/office/drawing/2014/main" id="{A3F1FAFC-408D-0840-BF87-C10DEF00AE57}"/>
              </a:ext>
            </a:extLst>
          </p:cNvPr>
          <p:cNvGrpSpPr/>
          <p:nvPr/>
        </p:nvGrpSpPr>
        <p:grpSpPr>
          <a:xfrm>
            <a:off x="0" y="0"/>
            <a:ext cx="5765800" cy="187917"/>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252" y="2172712"/>
            <a:ext cx="891297" cy="252377"/>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1423" y="2496918"/>
            <a:ext cx="1822954" cy="119459"/>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p:nvSpPr>
        <p:spPr>
          <a:xfrm>
            <a:off x="2294308" y="3429126"/>
            <a:ext cx="184731" cy="223266"/>
          </a:xfrm>
          <a:prstGeom prst="rect">
            <a:avLst/>
          </a:prstGeom>
          <a:noFill/>
        </p:spPr>
        <p:txBody>
          <a:bodyPr wrap="none" rtlCol="0">
            <a:spAutoFit/>
          </a:bodyPr>
          <a:lstStyle/>
          <a:p>
            <a:endParaRPr lang="en-US" sz="851" dirty="0"/>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p:nvPicPr>
        <p:blipFill rotWithShape="1">
          <a:blip r:embed="rId4">
            <a:extLst>
              <a:ext uri="{28A0092B-C50C-407E-A947-70E740481C1C}">
                <a14:useLocalDpi xmlns:a14="http://schemas.microsoft.com/office/drawing/2010/main" val="0"/>
              </a:ext>
            </a:extLst>
          </a:blip>
          <a:srcRect l="13985" t="13985" r="13985" b="13985"/>
          <a:stretch/>
        </p:blipFill>
        <p:spPr bwMode="gray">
          <a:xfrm>
            <a:off x="1899223" y="665764"/>
            <a:ext cx="1967355" cy="1278469"/>
          </a:xfrm>
          <a:prstGeom prst="rect">
            <a:avLst/>
          </a:prstGeom>
          <a:effectLst/>
        </p:spPr>
      </p:pic>
    </p:spTree>
    <p:extLst>
      <p:ext uri="{BB962C8B-B14F-4D97-AF65-F5344CB8AC3E}">
        <p14:creationId xmlns:p14="http://schemas.microsoft.com/office/powerpoint/2010/main" val="1944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808960"/>
            <a:ext cx="4445184" cy="1349767"/>
          </a:xfrm>
        </p:spPr>
        <p:txBody>
          <a:bodyPr anchor="b">
            <a:normAutofit/>
          </a:bodyPr>
          <a:lstStyle>
            <a:lvl1pPr algn="l">
              <a:defRPr sz="1892" cap="all"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122903" y="2171496"/>
            <a:ext cx="4445184" cy="709811"/>
          </a:xfrm>
        </p:spPr>
        <p:txBody>
          <a:bodyPr>
            <a:normAutofit/>
          </a:bodyPr>
          <a:lstStyle>
            <a:lvl1pPr marL="0" indent="0">
              <a:buNone/>
              <a:defRPr sz="1135">
                <a:solidFill>
                  <a:schemeClr val="tx1">
                    <a:tint val="75000"/>
                  </a:schemeClr>
                </a:solidFill>
              </a:defRPr>
            </a:lvl1pPr>
            <a:lvl2pPr marL="216210" indent="0">
              <a:buNone/>
              <a:defRPr sz="946">
                <a:solidFill>
                  <a:schemeClr val="tx1">
                    <a:tint val="75000"/>
                  </a:schemeClr>
                </a:solidFill>
              </a:defRPr>
            </a:lvl2pPr>
            <a:lvl3pPr marL="432420" indent="0">
              <a:buNone/>
              <a:defRPr sz="851">
                <a:solidFill>
                  <a:schemeClr val="tx1">
                    <a:tint val="75000"/>
                  </a:schemeClr>
                </a:solidFill>
              </a:defRPr>
            </a:lvl3pPr>
            <a:lvl4pPr marL="648630" indent="0">
              <a:buNone/>
              <a:defRPr sz="757">
                <a:solidFill>
                  <a:schemeClr val="tx1">
                    <a:tint val="75000"/>
                  </a:schemeClr>
                </a:solidFill>
              </a:defRPr>
            </a:lvl4pPr>
            <a:lvl5pPr marL="864840" indent="0">
              <a:buNone/>
              <a:defRPr sz="757">
                <a:solidFill>
                  <a:schemeClr val="tx1">
                    <a:tint val="75000"/>
                  </a:schemeClr>
                </a:solidFill>
              </a:defRPr>
            </a:lvl5pPr>
            <a:lvl6pPr marL="1081049" indent="0">
              <a:buNone/>
              <a:defRPr sz="757">
                <a:solidFill>
                  <a:schemeClr val="tx1">
                    <a:tint val="75000"/>
                  </a:schemeClr>
                </a:solidFill>
              </a:defRPr>
            </a:lvl6pPr>
            <a:lvl7pPr marL="1297259" indent="0">
              <a:buNone/>
              <a:defRPr sz="757">
                <a:solidFill>
                  <a:schemeClr val="tx1">
                    <a:tint val="75000"/>
                  </a:schemeClr>
                </a:solidFill>
              </a:defRPr>
            </a:lvl7pPr>
            <a:lvl8pPr marL="1513469" indent="0">
              <a:buNone/>
              <a:defRPr sz="757">
                <a:solidFill>
                  <a:schemeClr val="tx1">
                    <a:tint val="75000"/>
                  </a:schemeClr>
                </a:solidFill>
              </a:defRPr>
            </a:lvl8pPr>
            <a:lvl9pPr marL="1729679" indent="0">
              <a:buNone/>
              <a:defRPr sz="757">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CA"/>
              <a:t>Niloy Saha</a:t>
            </a:r>
            <a:endParaRPr lang="en-US"/>
          </a:p>
        </p:txBody>
      </p:sp>
      <p:sp>
        <p:nvSpPr>
          <p:cNvPr id="8" name="Footer Placeholder 7"/>
          <p:cNvSpPr>
            <a:spLocks noGrp="1"/>
          </p:cNvSpPr>
          <p:nvPr>
            <p:ph type="ftr" sz="quarter" idx="11"/>
          </p:nvPr>
        </p:nvSpPr>
        <p:spPr/>
        <p:txBody>
          <a:bodyPr/>
          <a:lstStyle/>
          <a:p>
            <a:r>
              <a:rPr lang="en-US"/>
              <a:t>MonArch: Network Slice Monitoring Architecture for Cloud Native 5G Deployments</a:t>
            </a:r>
          </a:p>
        </p:txBody>
      </p:sp>
      <p:sp>
        <p:nvSpPr>
          <p:cNvPr id="9" name="Slide Number Placeholder 8"/>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35317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247" y="1527045"/>
            <a:ext cx="4147772" cy="573482"/>
          </a:xfrm>
        </p:spPr>
        <p:txBody>
          <a:bodyPr anchor="b">
            <a:noAutofit/>
          </a:bodyPr>
          <a:lstStyle>
            <a:lvl1pPr algn="l">
              <a:defRPr sz="1892" cap="all"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454247" y="2104232"/>
            <a:ext cx="4147772" cy="315376"/>
          </a:xfrm>
        </p:spPr>
        <p:txBody>
          <a:bodyPr anchor="t">
            <a:normAutofit/>
          </a:bodyPr>
          <a:lstStyle>
            <a:lvl1pPr marL="0" indent="0" algn="l">
              <a:buNone/>
              <a:defRPr sz="1135">
                <a:solidFill>
                  <a:schemeClr val="tx1">
                    <a:lumMod val="50000"/>
                    <a:lumOff val="50000"/>
                  </a:schemeClr>
                </a:solidFill>
              </a:defRPr>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en-US"/>
              <a:t>Click to edit Master subtitle style</a:t>
            </a:r>
          </a:p>
        </p:txBody>
      </p:sp>
      <p:sp>
        <p:nvSpPr>
          <p:cNvPr id="4" name="Date Placeholder 3"/>
          <p:cNvSpPr>
            <a:spLocks noGrp="1"/>
          </p:cNvSpPr>
          <p:nvPr>
            <p:ph type="dt" sz="half" idx="10"/>
          </p:nvPr>
        </p:nvSpPr>
        <p:spPr>
          <a:xfrm>
            <a:off x="5084329" y="2997540"/>
            <a:ext cx="558568" cy="118446"/>
          </a:xfrm>
        </p:spPr>
        <p:txBody>
          <a:bodyPr/>
          <a:lstStyle/>
          <a:p>
            <a:r>
              <a:rPr lang="en-CA"/>
              <a:t>Niloy Saha</a:t>
            </a:r>
            <a:endParaRPr lang="en-US"/>
          </a:p>
        </p:txBody>
      </p:sp>
      <p:sp>
        <p:nvSpPr>
          <p:cNvPr id="5" name="Footer Placeholder 4"/>
          <p:cNvSpPr>
            <a:spLocks noGrp="1"/>
          </p:cNvSpPr>
          <p:nvPr>
            <p:ph type="ftr" sz="quarter" idx="11"/>
          </p:nvPr>
        </p:nvSpPr>
        <p:spPr/>
        <p:txBody>
          <a:bodyPr/>
          <a:lstStyle/>
          <a:p>
            <a:r>
              <a:rPr lang="en-US"/>
              <a:t>MonArch: Network Slice Monitoring Architecture for Cloud Native 5G Deployments</a:t>
            </a:r>
          </a:p>
        </p:txBody>
      </p:sp>
      <p:sp>
        <p:nvSpPr>
          <p:cNvPr id="6" name="Slide Number Placeholder 5"/>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grpSp>
        <p:nvGrpSpPr>
          <p:cNvPr id="16" name="Group 15"/>
          <p:cNvGrpSpPr/>
          <p:nvPr/>
        </p:nvGrpSpPr>
        <p:grpSpPr>
          <a:xfrm>
            <a:off x="0" y="0"/>
            <a:ext cx="5765800" cy="187917"/>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417394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903" y="205398"/>
            <a:ext cx="5471518" cy="423906"/>
          </a:xfrm>
        </p:spPr>
        <p:txBody>
          <a:bodyPr/>
          <a:lstStyle/>
          <a:p>
            <a:r>
              <a:rPr lang="en-US"/>
              <a:t>CLICK TO EDIT MASTER TITLE STYLE</a:t>
            </a:r>
          </a:p>
        </p:txBody>
      </p:sp>
      <p:sp>
        <p:nvSpPr>
          <p:cNvPr id="3" name="Content Placeholder 2"/>
          <p:cNvSpPr>
            <a:spLocks noGrp="1"/>
          </p:cNvSpPr>
          <p:nvPr>
            <p:ph sz="half" idx="1"/>
          </p:nvPr>
        </p:nvSpPr>
        <p:spPr>
          <a:xfrm>
            <a:off x="122903" y="668636"/>
            <a:ext cx="2642117"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18365" y="668636"/>
            <a:ext cx="2676056" cy="2171973"/>
          </a:xfrm>
        </p:spPr>
        <p:txBody>
          <a:bodyPr/>
          <a:lstStyle>
            <a:lvl1pPr marL="136633" indent="-136633">
              <a:spcBef>
                <a:spcPts val="378"/>
              </a:spcBef>
              <a:spcAft>
                <a:spcPts val="378"/>
              </a:spcAft>
              <a:buFont typeface="Wingdings" charset="2"/>
              <a:buChar char="§"/>
              <a:defRPr/>
            </a:lvl1pPr>
            <a:lvl2pPr marL="324315" indent="-108105">
              <a:spcBef>
                <a:spcPts val="378"/>
              </a:spcBef>
              <a:spcAft>
                <a:spcPts val="378"/>
              </a:spcAft>
              <a:buFont typeface="Wingdings" charset="2"/>
              <a:buChar char="§"/>
              <a:defRPr/>
            </a:lvl2pPr>
            <a:lvl3pPr marL="540525" indent="-108105">
              <a:spcBef>
                <a:spcPts val="378"/>
              </a:spcBef>
              <a:spcAft>
                <a:spcPts val="378"/>
              </a:spcAft>
              <a:buFont typeface="Wingdings" charset="2"/>
              <a:buChar char="§"/>
              <a:defRPr/>
            </a:lvl3pPr>
            <a:lvl4pPr marL="756735" indent="-108105">
              <a:spcBef>
                <a:spcPts val="378"/>
              </a:spcBef>
              <a:spcAft>
                <a:spcPts val="378"/>
              </a:spcAft>
              <a:buFont typeface="Wingdings" charset="2"/>
              <a:buChar char="§"/>
              <a:defRPr/>
            </a:lvl4pPr>
            <a:lvl5pPr marL="972944" indent="-108105">
              <a:spcBef>
                <a:spcPts val="378"/>
              </a:spcBef>
              <a:spcAft>
                <a:spcPts val="378"/>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r>
              <a:rPr lang="en-CA"/>
              <a:t>Niloy Saha</a:t>
            </a:r>
            <a:endParaRPr lang="en-US"/>
          </a:p>
        </p:txBody>
      </p:sp>
      <p:sp>
        <p:nvSpPr>
          <p:cNvPr id="9" name="Footer Placeholder 8"/>
          <p:cNvSpPr>
            <a:spLocks noGrp="1"/>
          </p:cNvSpPr>
          <p:nvPr>
            <p:ph type="ftr" sz="quarter" idx="11"/>
          </p:nvPr>
        </p:nvSpPr>
        <p:spPr/>
        <p:txBody>
          <a:bodyPr/>
          <a:lstStyle/>
          <a:p>
            <a:r>
              <a:rPr lang="en-US"/>
              <a:t>MonArch: Network Slice Monitoring Architecture for Cloud Native 5G Deployments</a:t>
            </a:r>
          </a:p>
        </p:txBody>
      </p:sp>
      <p:sp>
        <p:nvSpPr>
          <p:cNvPr id="10" name="Slide Number Placeholder 9"/>
          <p:cNvSpPr>
            <a:spLocks noGrp="1"/>
          </p:cNvSpPr>
          <p:nvPr>
            <p:ph type="sldNum" sz="quarter" idx="12"/>
          </p:nvPr>
        </p:nvSpPr>
        <p:spPr/>
        <p:txBody>
          <a:bodyPr/>
          <a:lstStyle/>
          <a:p>
            <a:pPr marL="85090">
              <a:lnSpc>
                <a:spcPts val="770"/>
              </a:lnSpc>
            </a:pPr>
            <a:fld id="{81D60167-4931-47E6-BA6A-407CBD079E47}" type="slidenum">
              <a:rPr lang="en-US" spc="-5" smtClean="0"/>
              <a:t>‹#›</a:t>
            </a:fld>
            <a:r>
              <a:rPr lang="en-US" spc="-160"/>
              <a:t> </a:t>
            </a:r>
            <a:r>
              <a:rPr lang="en-US" spc="-5"/>
              <a:t>/</a:t>
            </a:r>
            <a:r>
              <a:rPr lang="en-US" spc="-155"/>
              <a:t> </a:t>
            </a:r>
            <a:r>
              <a:rPr lang="en-US" spc="-5"/>
              <a:t>25</a:t>
            </a:r>
          </a:p>
        </p:txBody>
      </p:sp>
    </p:spTree>
    <p:extLst>
      <p:ext uri="{BB962C8B-B14F-4D97-AF65-F5344CB8AC3E}">
        <p14:creationId xmlns:p14="http://schemas.microsoft.com/office/powerpoint/2010/main" val="28138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stretch>
            <a:fillRect/>
          </a:stretch>
        </p:blipFill>
        <p:spPr>
          <a:xfrm>
            <a:off x="4630112" y="2908793"/>
            <a:ext cx="974429" cy="249549"/>
          </a:xfrm>
          <a:prstGeom prst="rect">
            <a:avLst/>
          </a:prstGeom>
        </p:spPr>
      </p:pic>
      <p:sp>
        <p:nvSpPr>
          <p:cNvPr id="2" name="Title Placeholder 1"/>
          <p:cNvSpPr>
            <a:spLocks noGrp="1"/>
          </p:cNvSpPr>
          <p:nvPr>
            <p:ph type="title"/>
          </p:nvPr>
        </p:nvSpPr>
        <p:spPr>
          <a:xfrm>
            <a:off x="122903" y="205398"/>
            <a:ext cx="5471518" cy="4239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2903" y="668636"/>
            <a:ext cx="5471518" cy="2174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64853" y="2997540"/>
            <a:ext cx="558568"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dirty="0"/>
          </a:p>
        </p:txBody>
      </p:sp>
      <p:sp>
        <p:nvSpPr>
          <p:cNvPr id="5" name="Footer Placeholder 4"/>
          <p:cNvSpPr>
            <a:spLocks noGrp="1"/>
          </p:cNvSpPr>
          <p:nvPr>
            <p:ph type="ftr" sz="quarter" idx="3"/>
          </p:nvPr>
        </p:nvSpPr>
        <p:spPr>
          <a:xfrm>
            <a:off x="122903" y="2997540"/>
            <a:ext cx="2463433" cy="118446"/>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MonArch: Network Slice Monitoring Architecture for Cloud Native 5G Deployments</a:t>
            </a:r>
            <a:endParaRPr lang="en-US" dirty="0"/>
          </a:p>
        </p:txBody>
      </p:sp>
      <p:sp>
        <p:nvSpPr>
          <p:cNvPr id="6" name="Slide Number Placeholder 5"/>
          <p:cNvSpPr>
            <a:spLocks noGrp="1"/>
          </p:cNvSpPr>
          <p:nvPr>
            <p:ph type="sldNum" sz="quarter" idx="4"/>
          </p:nvPr>
        </p:nvSpPr>
        <p:spPr>
          <a:xfrm>
            <a:off x="2642658" y="2997540"/>
            <a:ext cx="669709"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85090">
              <a:lnSpc>
                <a:spcPts val="770"/>
              </a:lnSpc>
            </a:pPr>
            <a:fld id="{81D60167-4931-47E6-BA6A-407CBD079E47}" type="slidenum">
              <a:rPr lang="en-US" spc="-5" smtClean="0"/>
              <a:t>‹#›</a:t>
            </a:fld>
            <a:endParaRPr lang="en-US" spc="-5" dirty="0"/>
          </a:p>
        </p:txBody>
      </p:sp>
      <p:grpSp>
        <p:nvGrpSpPr>
          <p:cNvPr id="15" name="Group 14"/>
          <p:cNvGrpSpPr/>
          <p:nvPr/>
        </p:nvGrpSpPr>
        <p:grpSpPr>
          <a:xfrm>
            <a:off x="0" y="0"/>
            <a:ext cx="5765800" cy="187917"/>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29814283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32420" rtl="0" eaLnBrk="1" latinLnBrk="0" hangingPunct="1">
        <a:lnSpc>
          <a:spcPct val="85000"/>
        </a:lnSpc>
        <a:spcBef>
          <a:spcPct val="0"/>
        </a:spcBef>
        <a:buNone/>
        <a:defRPr sz="1892" b="1" kern="1200" spc="24" baseline="0">
          <a:solidFill>
            <a:schemeClr val="tx1"/>
          </a:solidFill>
          <a:latin typeface="+mj-lt"/>
          <a:ea typeface="+mj-ea"/>
          <a:cs typeface="+mj-cs"/>
        </a:defRPr>
      </a:lvl1pPr>
    </p:titleStyle>
    <p:bodyStyle>
      <a:lvl1pPr marL="136633" indent="-136633" algn="l" defTabSz="432420" rtl="0" eaLnBrk="1" latinLnBrk="0" hangingPunct="1">
        <a:lnSpc>
          <a:spcPct val="100000"/>
        </a:lnSpc>
        <a:spcBef>
          <a:spcPts val="378"/>
        </a:spcBef>
        <a:spcAft>
          <a:spcPts val="378"/>
        </a:spcAft>
        <a:buClr>
          <a:schemeClr val="tx1"/>
        </a:buClr>
        <a:buSzPct val="85000"/>
        <a:buFont typeface="Wingdings" charset="2"/>
        <a:buChar char="§"/>
        <a:defRPr sz="1135" kern="1200">
          <a:solidFill>
            <a:schemeClr val="tx1"/>
          </a:solidFill>
          <a:latin typeface="+mn-lt"/>
          <a:ea typeface="+mn-ea"/>
          <a:cs typeface="+mn-cs"/>
        </a:defRPr>
      </a:lvl1pPr>
      <a:lvl2pPr marL="324315" indent="-108105" algn="l" defTabSz="432420" rtl="0" eaLnBrk="1" latinLnBrk="0" hangingPunct="1">
        <a:lnSpc>
          <a:spcPct val="100000"/>
        </a:lnSpc>
        <a:spcBef>
          <a:spcPts val="378"/>
        </a:spcBef>
        <a:spcAft>
          <a:spcPts val="378"/>
        </a:spcAft>
        <a:buClr>
          <a:schemeClr val="tx1"/>
        </a:buClr>
        <a:buSzPct val="85000"/>
        <a:buFont typeface="Wingdings" charset="2"/>
        <a:buChar char="§"/>
        <a:defRPr sz="946" kern="1200">
          <a:solidFill>
            <a:schemeClr val="tx1"/>
          </a:solidFill>
          <a:latin typeface="+mn-lt"/>
          <a:ea typeface="+mn-ea"/>
          <a:cs typeface="+mn-cs"/>
        </a:defRPr>
      </a:lvl2pPr>
      <a:lvl3pPr marL="540525" indent="-108105" algn="l" defTabSz="432420" rtl="0" eaLnBrk="1" latinLnBrk="0" hangingPunct="1">
        <a:lnSpc>
          <a:spcPct val="100000"/>
        </a:lnSpc>
        <a:spcBef>
          <a:spcPts val="378"/>
        </a:spcBef>
        <a:spcAft>
          <a:spcPts val="378"/>
        </a:spcAft>
        <a:buClr>
          <a:schemeClr val="tx1"/>
        </a:buClr>
        <a:buSzPct val="85000"/>
        <a:buFont typeface="Wingdings" charset="2"/>
        <a:buChar char="§"/>
        <a:defRPr sz="851" kern="1200">
          <a:solidFill>
            <a:schemeClr val="tx1"/>
          </a:solidFill>
          <a:latin typeface="+mn-lt"/>
          <a:ea typeface="+mn-ea"/>
          <a:cs typeface="+mn-cs"/>
        </a:defRPr>
      </a:lvl3pPr>
      <a:lvl4pPr marL="756735"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4pPr>
      <a:lvl5pPr marL="972944"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p:bodyStyle>
    <p:otherStyle>
      <a:defPPr>
        <a:defRPr lang="en-US"/>
      </a:defPPr>
      <a:lvl1pPr marL="0" algn="l" defTabSz="432420" rtl="0" eaLnBrk="1" latinLnBrk="0" hangingPunct="1">
        <a:defRPr sz="851" kern="1200">
          <a:solidFill>
            <a:schemeClr val="tx1"/>
          </a:solidFill>
          <a:latin typeface="+mn-lt"/>
          <a:ea typeface="+mn-ea"/>
          <a:cs typeface="+mn-cs"/>
        </a:defRPr>
      </a:lvl1pPr>
      <a:lvl2pPr marL="216210" algn="l" defTabSz="432420" rtl="0" eaLnBrk="1" latinLnBrk="0" hangingPunct="1">
        <a:defRPr sz="851" kern="1200">
          <a:solidFill>
            <a:schemeClr val="tx1"/>
          </a:solidFill>
          <a:latin typeface="+mn-lt"/>
          <a:ea typeface="+mn-ea"/>
          <a:cs typeface="+mn-cs"/>
        </a:defRPr>
      </a:lvl2pPr>
      <a:lvl3pPr marL="432420" algn="l" defTabSz="432420" rtl="0" eaLnBrk="1" latinLnBrk="0" hangingPunct="1">
        <a:defRPr sz="851" kern="1200">
          <a:solidFill>
            <a:schemeClr val="tx1"/>
          </a:solidFill>
          <a:latin typeface="+mn-lt"/>
          <a:ea typeface="+mn-ea"/>
          <a:cs typeface="+mn-cs"/>
        </a:defRPr>
      </a:lvl3pPr>
      <a:lvl4pPr marL="648630" algn="l" defTabSz="432420" rtl="0" eaLnBrk="1" latinLnBrk="0" hangingPunct="1">
        <a:defRPr sz="851" kern="1200">
          <a:solidFill>
            <a:schemeClr val="tx1"/>
          </a:solidFill>
          <a:latin typeface="+mn-lt"/>
          <a:ea typeface="+mn-ea"/>
          <a:cs typeface="+mn-cs"/>
        </a:defRPr>
      </a:lvl4pPr>
      <a:lvl5pPr marL="864840" algn="l" defTabSz="432420" rtl="0" eaLnBrk="1" latinLnBrk="0" hangingPunct="1">
        <a:defRPr sz="851" kern="1200">
          <a:solidFill>
            <a:schemeClr val="tx1"/>
          </a:solidFill>
          <a:latin typeface="+mn-lt"/>
          <a:ea typeface="+mn-ea"/>
          <a:cs typeface="+mn-cs"/>
        </a:defRPr>
      </a:lvl5pPr>
      <a:lvl6pPr marL="1081049" algn="l" defTabSz="432420" rtl="0" eaLnBrk="1" latinLnBrk="0" hangingPunct="1">
        <a:defRPr sz="851" kern="1200">
          <a:solidFill>
            <a:schemeClr val="tx1"/>
          </a:solidFill>
          <a:latin typeface="+mn-lt"/>
          <a:ea typeface="+mn-ea"/>
          <a:cs typeface="+mn-cs"/>
        </a:defRPr>
      </a:lvl6pPr>
      <a:lvl7pPr marL="1297259" algn="l" defTabSz="432420" rtl="0" eaLnBrk="1" latinLnBrk="0" hangingPunct="1">
        <a:defRPr sz="851" kern="1200">
          <a:solidFill>
            <a:schemeClr val="tx1"/>
          </a:solidFill>
          <a:latin typeface="+mn-lt"/>
          <a:ea typeface="+mn-ea"/>
          <a:cs typeface="+mn-cs"/>
        </a:defRPr>
      </a:lvl7pPr>
      <a:lvl8pPr marL="1513469" algn="l" defTabSz="432420" rtl="0" eaLnBrk="1" latinLnBrk="0" hangingPunct="1">
        <a:defRPr sz="851" kern="1200">
          <a:solidFill>
            <a:schemeClr val="tx1"/>
          </a:solidFill>
          <a:latin typeface="+mn-lt"/>
          <a:ea typeface="+mn-ea"/>
          <a:cs typeface="+mn-cs"/>
        </a:defRPr>
      </a:lvl8pPr>
      <a:lvl9pPr marL="1729679" algn="l" defTabSz="432420" rtl="0" eaLnBrk="1" latinLnBrk="0" hangingPunct="1">
        <a:defRPr sz="8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stretch>
            <a:fillRect/>
          </a:stretch>
        </p:blipFill>
        <p:spPr>
          <a:xfrm>
            <a:off x="4630112" y="2908793"/>
            <a:ext cx="974429" cy="249549"/>
          </a:xfrm>
          <a:prstGeom prst="rect">
            <a:avLst/>
          </a:prstGeom>
        </p:spPr>
      </p:pic>
      <p:sp>
        <p:nvSpPr>
          <p:cNvPr id="2" name="Title Placeholder 1"/>
          <p:cNvSpPr>
            <a:spLocks noGrp="1"/>
          </p:cNvSpPr>
          <p:nvPr>
            <p:ph type="title"/>
          </p:nvPr>
        </p:nvSpPr>
        <p:spPr>
          <a:xfrm>
            <a:off x="122903" y="205398"/>
            <a:ext cx="5471518" cy="4239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2903" y="668636"/>
            <a:ext cx="5471518" cy="2174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64853" y="2997540"/>
            <a:ext cx="558568"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a:p>
        </p:txBody>
      </p:sp>
      <p:sp>
        <p:nvSpPr>
          <p:cNvPr id="5" name="Footer Placeholder 4"/>
          <p:cNvSpPr>
            <a:spLocks noGrp="1"/>
          </p:cNvSpPr>
          <p:nvPr>
            <p:ph type="ftr" sz="quarter" idx="3"/>
          </p:nvPr>
        </p:nvSpPr>
        <p:spPr>
          <a:xfrm>
            <a:off x="122903" y="2997540"/>
            <a:ext cx="2471707" cy="118446"/>
          </a:xfrm>
          <a:prstGeom prst="rect">
            <a:avLst/>
          </a:prstGeom>
        </p:spPr>
        <p:txBody>
          <a:bodyPr vert="horz" lIns="91440" tIns="45720" rIns="91440" bIns="45720" rtlCol="0" anchor="ctr"/>
          <a:lstStyle>
            <a:lvl1pPr algn="l">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MonArch: Network Slice Monitoring Architecture for Cloud Native 5G Deployments</a:t>
            </a:r>
          </a:p>
        </p:txBody>
      </p:sp>
      <p:sp>
        <p:nvSpPr>
          <p:cNvPr id="6" name="Slide Number Placeholder 5"/>
          <p:cNvSpPr>
            <a:spLocks noGrp="1"/>
          </p:cNvSpPr>
          <p:nvPr>
            <p:ph type="sldNum" sz="quarter" idx="4"/>
          </p:nvPr>
        </p:nvSpPr>
        <p:spPr>
          <a:xfrm>
            <a:off x="2642659" y="2997540"/>
            <a:ext cx="480483"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85090">
              <a:lnSpc>
                <a:spcPts val="770"/>
              </a:lnSpc>
            </a:pPr>
            <a:fld id="{81D60167-4931-47E6-BA6A-407CBD079E47}" type="slidenum">
              <a:rPr lang="en-US" spc="-5" smtClean="0"/>
              <a:t>‹#›</a:t>
            </a:fld>
            <a:endParaRPr lang="en-US" spc="-5"/>
          </a:p>
        </p:txBody>
      </p:sp>
      <p:grpSp>
        <p:nvGrpSpPr>
          <p:cNvPr id="15" name="Group 14"/>
          <p:cNvGrpSpPr/>
          <p:nvPr/>
        </p:nvGrpSpPr>
        <p:grpSpPr>
          <a:xfrm>
            <a:off x="0" y="0"/>
            <a:ext cx="5765800" cy="187917"/>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7930030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32420" rtl="0" eaLnBrk="1" latinLnBrk="0" hangingPunct="1">
        <a:lnSpc>
          <a:spcPct val="85000"/>
        </a:lnSpc>
        <a:spcBef>
          <a:spcPct val="0"/>
        </a:spcBef>
        <a:buNone/>
        <a:defRPr sz="1892" b="1" kern="1200" spc="24" baseline="0">
          <a:solidFill>
            <a:schemeClr val="tx1"/>
          </a:solidFill>
          <a:latin typeface="+mj-lt"/>
          <a:ea typeface="+mj-ea"/>
          <a:cs typeface="+mj-cs"/>
        </a:defRPr>
      </a:lvl1pPr>
    </p:titleStyle>
    <p:bodyStyle>
      <a:lvl1pPr marL="136633" indent="-136633" algn="l" defTabSz="432420" rtl="0" eaLnBrk="1" latinLnBrk="0" hangingPunct="1">
        <a:lnSpc>
          <a:spcPct val="100000"/>
        </a:lnSpc>
        <a:spcBef>
          <a:spcPts val="378"/>
        </a:spcBef>
        <a:spcAft>
          <a:spcPts val="378"/>
        </a:spcAft>
        <a:buClr>
          <a:schemeClr val="tx1"/>
        </a:buClr>
        <a:buSzPct val="85000"/>
        <a:buFont typeface="Wingdings" charset="2"/>
        <a:buChar char="§"/>
        <a:defRPr sz="1135" kern="1200">
          <a:solidFill>
            <a:schemeClr val="tx1"/>
          </a:solidFill>
          <a:latin typeface="+mn-lt"/>
          <a:ea typeface="+mn-ea"/>
          <a:cs typeface="+mn-cs"/>
        </a:defRPr>
      </a:lvl1pPr>
      <a:lvl2pPr marL="324315" indent="-108105" algn="l" defTabSz="432420" rtl="0" eaLnBrk="1" latinLnBrk="0" hangingPunct="1">
        <a:lnSpc>
          <a:spcPct val="100000"/>
        </a:lnSpc>
        <a:spcBef>
          <a:spcPts val="378"/>
        </a:spcBef>
        <a:spcAft>
          <a:spcPts val="378"/>
        </a:spcAft>
        <a:buClr>
          <a:schemeClr val="tx1"/>
        </a:buClr>
        <a:buSzPct val="85000"/>
        <a:buFont typeface="Wingdings" charset="2"/>
        <a:buChar char="§"/>
        <a:defRPr sz="946" kern="1200">
          <a:solidFill>
            <a:schemeClr val="tx1"/>
          </a:solidFill>
          <a:latin typeface="+mn-lt"/>
          <a:ea typeface="+mn-ea"/>
          <a:cs typeface="+mn-cs"/>
        </a:defRPr>
      </a:lvl2pPr>
      <a:lvl3pPr marL="540525" indent="-108105" algn="l" defTabSz="432420" rtl="0" eaLnBrk="1" latinLnBrk="0" hangingPunct="1">
        <a:lnSpc>
          <a:spcPct val="100000"/>
        </a:lnSpc>
        <a:spcBef>
          <a:spcPts val="378"/>
        </a:spcBef>
        <a:spcAft>
          <a:spcPts val="378"/>
        </a:spcAft>
        <a:buClr>
          <a:schemeClr val="tx1"/>
        </a:buClr>
        <a:buSzPct val="85000"/>
        <a:buFont typeface="Wingdings" charset="2"/>
        <a:buChar char="§"/>
        <a:defRPr sz="851" kern="1200">
          <a:solidFill>
            <a:schemeClr val="tx1"/>
          </a:solidFill>
          <a:latin typeface="+mn-lt"/>
          <a:ea typeface="+mn-ea"/>
          <a:cs typeface="+mn-cs"/>
        </a:defRPr>
      </a:lvl3pPr>
      <a:lvl4pPr marL="756735"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4pPr>
      <a:lvl5pPr marL="972944"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p:bodyStyle>
    <p:otherStyle>
      <a:defPPr>
        <a:defRPr lang="en-US"/>
      </a:defPPr>
      <a:lvl1pPr marL="0" algn="l" defTabSz="432420" rtl="0" eaLnBrk="1" latinLnBrk="0" hangingPunct="1">
        <a:defRPr sz="851" kern="1200">
          <a:solidFill>
            <a:schemeClr val="tx1"/>
          </a:solidFill>
          <a:latin typeface="+mn-lt"/>
          <a:ea typeface="+mn-ea"/>
          <a:cs typeface="+mn-cs"/>
        </a:defRPr>
      </a:lvl1pPr>
      <a:lvl2pPr marL="216210" algn="l" defTabSz="432420" rtl="0" eaLnBrk="1" latinLnBrk="0" hangingPunct="1">
        <a:defRPr sz="851" kern="1200">
          <a:solidFill>
            <a:schemeClr val="tx1"/>
          </a:solidFill>
          <a:latin typeface="+mn-lt"/>
          <a:ea typeface="+mn-ea"/>
          <a:cs typeface="+mn-cs"/>
        </a:defRPr>
      </a:lvl2pPr>
      <a:lvl3pPr marL="432420" algn="l" defTabSz="432420" rtl="0" eaLnBrk="1" latinLnBrk="0" hangingPunct="1">
        <a:defRPr sz="851" kern="1200">
          <a:solidFill>
            <a:schemeClr val="tx1"/>
          </a:solidFill>
          <a:latin typeface="+mn-lt"/>
          <a:ea typeface="+mn-ea"/>
          <a:cs typeface="+mn-cs"/>
        </a:defRPr>
      </a:lvl3pPr>
      <a:lvl4pPr marL="648630" algn="l" defTabSz="432420" rtl="0" eaLnBrk="1" latinLnBrk="0" hangingPunct="1">
        <a:defRPr sz="851" kern="1200">
          <a:solidFill>
            <a:schemeClr val="tx1"/>
          </a:solidFill>
          <a:latin typeface="+mn-lt"/>
          <a:ea typeface="+mn-ea"/>
          <a:cs typeface="+mn-cs"/>
        </a:defRPr>
      </a:lvl4pPr>
      <a:lvl5pPr marL="864840" algn="l" defTabSz="432420" rtl="0" eaLnBrk="1" latinLnBrk="0" hangingPunct="1">
        <a:defRPr sz="851" kern="1200">
          <a:solidFill>
            <a:schemeClr val="tx1"/>
          </a:solidFill>
          <a:latin typeface="+mn-lt"/>
          <a:ea typeface="+mn-ea"/>
          <a:cs typeface="+mn-cs"/>
        </a:defRPr>
      </a:lvl5pPr>
      <a:lvl6pPr marL="1081049" algn="l" defTabSz="432420" rtl="0" eaLnBrk="1" latinLnBrk="0" hangingPunct="1">
        <a:defRPr sz="851" kern="1200">
          <a:solidFill>
            <a:schemeClr val="tx1"/>
          </a:solidFill>
          <a:latin typeface="+mn-lt"/>
          <a:ea typeface="+mn-ea"/>
          <a:cs typeface="+mn-cs"/>
        </a:defRPr>
      </a:lvl6pPr>
      <a:lvl7pPr marL="1297259" algn="l" defTabSz="432420" rtl="0" eaLnBrk="1" latinLnBrk="0" hangingPunct="1">
        <a:defRPr sz="851" kern="1200">
          <a:solidFill>
            <a:schemeClr val="tx1"/>
          </a:solidFill>
          <a:latin typeface="+mn-lt"/>
          <a:ea typeface="+mn-ea"/>
          <a:cs typeface="+mn-cs"/>
        </a:defRPr>
      </a:lvl7pPr>
      <a:lvl8pPr marL="1513469" algn="l" defTabSz="432420" rtl="0" eaLnBrk="1" latinLnBrk="0" hangingPunct="1">
        <a:defRPr sz="851" kern="1200">
          <a:solidFill>
            <a:schemeClr val="tx1"/>
          </a:solidFill>
          <a:latin typeface="+mn-lt"/>
          <a:ea typeface="+mn-ea"/>
          <a:cs typeface="+mn-cs"/>
        </a:defRPr>
      </a:lvl8pPr>
      <a:lvl9pPr marL="1729679" algn="l" defTabSz="432420" rtl="0" eaLnBrk="1" latinLnBrk="0" hangingPunct="1">
        <a:defRPr sz="8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a:stretch>
            <a:fillRect/>
          </a:stretch>
        </p:blipFill>
        <p:spPr>
          <a:xfrm>
            <a:off x="4630112" y="2908793"/>
            <a:ext cx="974429" cy="249549"/>
          </a:xfrm>
          <a:prstGeom prst="rect">
            <a:avLst/>
          </a:prstGeom>
        </p:spPr>
      </p:pic>
      <p:sp>
        <p:nvSpPr>
          <p:cNvPr id="2" name="Title Placeholder 1"/>
          <p:cNvSpPr>
            <a:spLocks noGrp="1"/>
          </p:cNvSpPr>
          <p:nvPr>
            <p:ph type="title"/>
          </p:nvPr>
        </p:nvSpPr>
        <p:spPr>
          <a:xfrm>
            <a:off x="122903" y="205398"/>
            <a:ext cx="5471518" cy="4239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2903" y="668636"/>
            <a:ext cx="5471518" cy="2174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0968" y="3003194"/>
            <a:ext cx="558568"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CA"/>
              <a:t>Niloy Saha</a:t>
            </a:r>
            <a:endParaRPr lang="en-US" dirty="0"/>
          </a:p>
        </p:txBody>
      </p:sp>
      <p:sp>
        <p:nvSpPr>
          <p:cNvPr id="5" name="Footer Placeholder 4"/>
          <p:cNvSpPr>
            <a:spLocks noGrp="1"/>
          </p:cNvSpPr>
          <p:nvPr>
            <p:ph type="ftr" sz="quarter" idx="3"/>
          </p:nvPr>
        </p:nvSpPr>
        <p:spPr>
          <a:xfrm>
            <a:off x="122902" y="2997540"/>
            <a:ext cx="2710299" cy="118446"/>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MonArch: Network Slice Monitoring Architecture for Cloud Native 5G Deployments</a:t>
            </a:r>
            <a:endParaRPr lang="en-US" dirty="0"/>
          </a:p>
        </p:txBody>
      </p:sp>
      <p:sp>
        <p:nvSpPr>
          <p:cNvPr id="6" name="Slide Number Placeholder 5"/>
          <p:cNvSpPr>
            <a:spLocks noGrp="1"/>
          </p:cNvSpPr>
          <p:nvPr>
            <p:ph type="sldNum" sz="quarter" idx="4"/>
          </p:nvPr>
        </p:nvSpPr>
        <p:spPr>
          <a:xfrm>
            <a:off x="3967303" y="2997540"/>
            <a:ext cx="480483" cy="118446"/>
          </a:xfrm>
          <a:prstGeom prst="rect">
            <a:avLst/>
          </a:prstGeom>
        </p:spPr>
        <p:txBody>
          <a:bodyPr vert="horz" lIns="91440" tIns="45720" rIns="91440" bIns="45720" rtlCol="0" anchor="ctr"/>
          <a:lstStyle>
            <a:lvl1pPr algn="ctr">
              <a:defRPr sz="473">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85090">
              <a:lnSpc>
                <a:spcPts val="770"/>
              </a:lnSpc>
            </a:pPr>
            <a:fld id="{81D60167-4931-47E6-BA6A-407CBD079E47}" type="slidenum">
              <a:rPr lang="en-US" spc="-5" smtClean="0"/>
              <a:t>‹#›</a:t>
            </a:fld>
            <a:endParaRPr lang="en-US" spc="-5" dirty="0"/>
          </a:p>
        </p:txBody>
      </p:sp>
      <p:grpSp>
        <p:nvGrpSpPr>
          <p:cNvPr id="15" name="Group 14"/>
          <p:cNvGrpSpPr/>
          <p:nvPr/>
        </p:nvGrpSpPr>
        <p:grpSpPr>
          <a:xfrm>
            <a:off x="0" y="0"/>
            <a:ext cx="5765800" cy="187917"/>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1"/>
            </a:p>
          </p:txBody>
        </p:sp>
      </p:grpSp>
    </p:spTree>
    <p:extLst>
      <p:ext uri="{BB962C8B-B14F-4D97-AF65-F5344CB8AC3E}">
        <p14:creationId xmlns:p14="http://schemas.microsoft.com/office/powerpoint/2010/main" val="33729983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32420" rtl="0" eaLnBrk="1" latinLnBrk="0" hangingPunct="1">
        <a:lnSpc>
          <a:spcPct val="85000"/>
        </a:lnSpc>
        <a:spcBef>
          <a:spcPct val="0"/>
        </a:spcBef>
        <a:buNone/>
        <a:defRPr sz="1892" b="1" kern="1200" spc="24" baseline="0">
          <a:solidFill>
            <a:schemeClr val="tx1"/>
          </a:solidFill>
          <a:latin typeface="+mj-lt"/>
          <a:ea typeface="+mj-ea"/>
          <a:cs typeface="+mj-cs"/>
        </a:defRPr>
      </a:lvl1pPr>
    </p:titleStyle>
    <p:bodyStyle>
      <a:lvl1pPr marL="136633" indent="-136633" algn="l" defTabSz="432420" rtl="0" eaLnBrk="1" latinLnBrk="0" hangingPunct="1">
        <a:lnSpc>
          <a:spcPct val="100000"/>
        </a:lnSpc>
        <a:spcBef>
          <a:spcPts val="378"/>
        </a:spcBef>
        <a:spcAft>
          <a:spcPts val="378"/>
        </a:spcAft>
        <a:buClr>
          <a:schemeClr val="tx1"/>
        </a:buClr>
        <a:buSzPct val="85000"/>
        <a:buFont typeface="Wingdings" charset="2"/>
        <a:buChar char="§"/>
        <a:defRPr sz="1135" kern="1200">
          <a:solidFill>
            <a:schemeClr val="tx1"/>
          </a:solidFill>
          <a:latin typeface="+mn-lt"/>
          <a:ea typeface="+mn-ea"/>
          <a:cs typeface="+mn-cs"/>
        </a:defRPr>
      </a:lvl1pPr>
      <a:lvl2pPr marL="324315" indent="-108105" algn="l" defTabSz="432420" rtl="0" eaLnBrk="1" latinLnBrk="0" hangingPunct="1">
        <a:lnSpc>
          <a:spcPct val="100000"/>
        </a:lnSpc>
        <a:spcBef>
          <a:spcPts val="378"/>
        </a:spcBef>
        <a:spcAft>
          <a:spcPts val="378"/>
        </a:spcAft>
        <a:buClr>
          <a:schemeClr val="tx1"/>
        </a:buClr>
        <a:buSzPct val="85000"/>
        <a:buFont typeface="Wingdings" charset="2"/>
        <a:buChar char="§"/>
        <a:defRPr sz="946" kern="1200">
          <a:solidFill>
            <a:schemeClr val="tx1"/>
          </a:solidFill>
          <a:latin typeface="+mn-lt"/>
          <a:ea typeface="+mn-ea"/>
          <a:cs typeface="+mn-cs"/>
        </a:defRPr>
      </a:lvl2pPr>
      <a:lvl3pPr marL="540525" indent="-108105" algn="l" defTabSz="432420" rtl="0" eaLnBrk="1" latinLnBrk="0" hangingPunct="1">
        <a:lnSpc>
          <a:spcPct val="100000"/>
        </a:lnSpc>
        <a:spcBef>
          <a:spcPts val="378"/>
        </a:spcBef>
        <a:spcAft>
          <a:spcPts val="378"/>
        </a:spcAft>
        <a:buClr>
          <a:schemeClr val="tx1"/>
        </a:buClr>
        <a:buSzPct val="85000"/>
        <a:buFont typeface="Wingdings" charset="2"/>
        <a:buChar char="§"/>
        <a:defRPr sz="851" kern="1200">
          <a:solidFill>
            <a:schemeClr val="tx1"/>
          </a:solidFill>
          <a:latin typeface="+mn-lt"/>
          <a:ea typeface="+mn-ea"/>
          <a:cs typeface="+mn-cs"/>
        </a:defRPr>
      </a:lvl3pPr>
      <a:lvl4pPr marL="756735"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4pPr>
      <a:lvl5pPr marL="972944"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p:bodyStyle>
    <p:otherStyle>
      <a:defPPr>
        <a:defRPr lang="en-US"/>
      </a:defPPr>
      <a:lvl1pPr marL="0" algn="l" defTabSz="432420" rtl="0" eaLnBrk="1" latinLnBrk="0" hangingPunct="1">
        <a:defRPr sz="851" kern="1200">
          <a:solidFill>
            <a:schemeClr val="tx1"/>
          </a:solidFill>
          <a:latin typeface="+mn-lt"/>
          <a:ea typeface="+mn-ea"/>
          <a:cs typeface="+mn-cs"/>
        </a:defRPr>
      </a:lvl1pPr>
      <a:lvl2pPr marL="216210" algn="l" defTabSz="432420" rtl="0" eaLnBrk="1" latinLnBrk="0" hangingPunct="1">
        <a:defRPr sz="851" kern="1200">
          <a:solidFill>
            <a:schemeClr val="tx1"/>
          </a:solidFill>
          <a:latin typeface="+mn-lt"/>
          <a:ea typeface="+mn-ea"/>
          <a:cs typeface="+mn-cs"/>
        </a:defRPr>
      </a:lvl2pPr>
      <a:lvl3pPr marL="432420" algn="l" defTabSz="432420" rtl="0" eaLnBrk="1" latinLnBrk="0" hangingPunct="1">
        <a:defRPr sz="851" kern="1200">
          <a:solidFill>
            <a:schemeClr val="tx1"/>
          </a:solidFill>
          <a:latin typeface="+mn-lt"/>
          <a:ea typeface="+mn-ea"/>
          <a:cs typeface="+mn-cs"/>
        </a:defRPr>
      </a:lvl3pPr>
      <a:lvl4pPr marL="648630" algn="l" defTabSz="432420" rtl="0" eaLnBrk="1" latinLnBrk="0" hangingPunct="1">
        <a:defRPr sz="851" kern="1200">
          <a:solidFill>
            <a:schemeClr val="tx1"/>
          </a:solidFill>
          <a:latin typeface="+mn-lt"/>
          <a:ea typeface="+mn-ea"/>
          <a:cs typeface="+mn-cs"/>
        </a:defRPr>
      </a:lvl4pPr>
      <a:lvl5pPr marL="864840" algn="l" defTabSz="432420" rtl="0" eaLnBrk="1" latinLnBrk="0" hangingPunct="1">
        <a:defRPr sz="851" kern="1200">
          <a:solidFill>
            <a:schemeClr val="tx1"/>
          </a:solidFill>
          <a:latin typeface="+mn-lt"/>
          <a:ea typeface="+mn-ea"/>
          <a:cs typeface="+mn-cs"/>
        </a:defRPr>
      </a:lvl5pPr>
      <a:lvl6pPr marL="1081049" algn="l" defTabSz="432420" rtl="0" eaLnBrk="1" latinLnBrk="0" hangingPunct="1">
        <a:defRPr sz="851" kern="1200">
          <a:solidFill>
            <a:schemeClr val="tx1"/>
          </a:solidFill>
          <a:latin typeface="+mn-lt"/>
          <a:ea typeface="+mn-ea"/>
          <a:cs typeface="+mn-cs"/>
        </a:defRPr>
      </a:lvl6pPr>
      <a:lvl7pPr marL="1297259" algn="l" defTabSz="432420" rtl="0" eaLnBrk="1" latinLnBrk="0" hangingPunct="1">
        <a:defRPr sz="851" kern="1200">
          <a:solidFill>
            <a:schemeClr val="tx1"/>
          </a:solidFill>
          <a:latin typeface="+mn-lt"/>
          <a:ea typeface="+mn-ea"/>
          <a:cs typeface="+mn-cs"/>
        </a:defRPr>
      </a:lvl7pPr>
      <a:lvl8pPr marL="1513469" algn="l" defTabSz="432420" rtl="0" eaLnBrk="1" latinLnBrk="0" hangingPunct="1">
        <a:defRPr sz="851" kern="1200">
          <a:solidFill>
            <a:schemeClr val="tx1"/>
          </a:solidFill>
          <a:latin typeface="+mn-lt"/>
          <a:ea typeface="+mn-ea"/>
          <a:cs typeface="+mn-cs"/>
        </a:defRPr>
      </a:lvl8pPr>
      <a:lvl9pPr marL="1729679" algn="l" defTabSz="432420" rtl="0" eaLnBrk="1" latinLnBrk="0" hangingPunct="1">
        <a:defRPr sz="8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niloysh/5g-monarch" TargetMode="External"/><Relationship Id="rId2" Type="http://schemas.openxmlformats.org/officeDocument/2006/relationships/notesSlide" Target="../notesSlides/notesSlide18.xml"/><Relationship Id="rId1" Type="http://schemas.openxmlformats.org/officeDocument/2006/relationships/slideLayout" Target="../slideLayouts/slideLayout4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A32307-976B-6CC6-4571-0DBCEA760F12}"/>
              </a:ext>
            </a:extLst>
          </p:cNvPr>
          <p:cNvSpPr>
            <a:spLocks noGrp="1"/>
          </p:cNvSpPr>
          <p:nvPr>
            <p:ph type="ctrTitle"/>
          </p:nvPr>
        </p:nvSpPr>
        <p:spPr>
          <a:xfrm>
            <a:off x="214108" y="486841"/>
            <a:ext cx="5272292" cy="697475"/>
          </a:xfrm>
        </p:spPr>
        <p:txBody>
          <a:bodyPr>
            <a:normAutofit fontScale="90000"/>
          </a:bodyPr>
          <a:lstStyle/>
          <a:p>
            <a:r>
              <a:rPr lang="en-CA" dirty="0" err="1"/>
              <a:t>MonArch</a:t>
            </a:r>
            <a:r>
              <a:rPr lang="en-CA" dirty="0"/>
              <a:t>: Network Slice Monitoring Architecture for Cloud Native 5G Deployments </a:t>
            </a:r>
            <a:endParaRPr lang="en-US" dirty="0"/>
          </a:p>
        </p:txBody>
      </p:sp>
      <p:sp>
        <p:nvSpPr>
          <p:cNvPr id="7" name="Subtitle 6">
            <a:extLst>
              <a:ext uri="{FF2B5EF4-FFF2-40B4-BE49-F238E27FC236}">
                <a16:creationId xmlns:a16="http://schemas.microsoft.com/office/drawing/2014/main" id="{04C4B7A2-2E99-6D6C-D72C-BD1C0E88ADB8}"/>
              </a:ext>
            </a:extLst>
          </p:cNvPr>
          <p:cNvSpPr>
            <a:spLocks noGrp="1"/>
          </p:cNvSpPr>
          <p:nvPr>
            <p:ph type="subTitle" idx="1"/>
          </p:nvPr>
        </p:nvSpPr>
        <p:spPr>
          <a:xfrm>
            <a:off x="214108" y="1475997"/>
            <a:ext cx="3784538" cy="697474"/>
          </a:xfrm>
        </p:spPr>
        <p:txBody>
          <a:bodyPr>
            <a:normAutofit fontScale="25000" lnSpcReduction="20000"/>
          </a:bodyPr>
          <a:lstStyle/>
          <a:p>
            <a:r>
              <a:rPr lang="en-CA" sz="4000" dirty="0">
                <a:solidFill>
                  <a:schemeClr val="tx1"/>
                </a:solidFill>
                <a:latin typeface="Lato" panose="020F0502020204030203" pitchFamily="34" charset="77"/>
              </a:rPr>
              <a:t>Niloy </a:t>
            </a:r>
            <a:r>
              <a:rPr lang="en-CA" sz="4000" dirty="0" err="1">
                <a:solidFill>
                  <a:schemeClr val="tx1"/>
                </a:solidFill>
                <a:latin typeface="Lato" panose="020F0502020204030203" pitchFamily="34" charset="77"/>
              </a:rPr>
              <a:t>Saha</a:t>
            </a:r>
            <a:r>
              <a:rPr lang="en-CA" sz="4000" dirty="0">
                <a:solidFill>
                  <a:schemeClr val="tx1"/>
                </a:solidFill>
                <a:latin typeface="Lato" panose="020F0502020204030203" pitchFamily="34" charset="77"/>
              </a:rPr>
              <a:t>, </a:t>
            </a:r>
            <a:r>
              <a:rPr lang="en-CA" sz="4000" dirty="0" err="1">
                <a:solidFill>
                  <a:schemeClr val="tx1"/>
                </a:solidFill>
                <a:latin typeface="Lato" panose="020F0502020204030203" pitchFamily="34" charset="77"/>
              </a:rPr>
              <a:t>Nashid</a:t>
            </a:r>
            <a:r>
              <a:rPr lang="en-CA" sz="4000" dirty="0">
                <a:solidFill>
                  <a:schemeClr val="tx1"/>
                </a:solidFill>
                <a:latin typeface="Lato" panose="020F0502020204030203" pitchFamily="34" charset="77"/>
              </a:rPr>
              <a:t> Shahriar, Raouf </a:t>
            </a:r>
            <a:r>
              <a:rPr lang="en-CA" sz="4000" dirty="0" err="1">
                <a:solidFill>
                  <a:schemeClr val="tx1"/>
                </a:solidFill>
                <a:latin typeface="Lato" panose="020F0502020204030203" pitchFamily="34" charset="77"/>
              </a:rPr>
              <a:t>Boutaba</a:t>
            </a:r>
            <a:r>
              <a:rPr lang="en-CA" sz="4000" dirty="0">
                <a:solidFill>
                  <a:schemeClr val="tx1"/>
                </a:solidFill>
                <a:latin typeface="Lato" panose="020F0502020204030203" pitchFamily="34" charset="77"/>
              </a:rPr>
              <a:t> and Aladdin Saleh</a:t>
            </a:r>
          </a:p>
          <a:p>
            <a:r>
              <a:rPr lang="en-CA" sz="4000" dirty="0">
                <a:latin typeface="Lato" panose="020F0502020204030203" pitchFamily="34" charset="77"/>
              </a:rPr>
              <a:t>David R. Cheriton School of Computer Science, University of Waterloo and Rogers Communications, Canada</a:t>
            </a:r>
            <a:br>
              <a:rPr lang="en-CA" sz="4000" dirty="0">
                <a:latin typeface="Lato" panose="020F0502020204030203" pitchFamily="34" charset="77"/>
              </a:rPr>
            </a:br>
            <a:endParaRPr lang="en-CA" sz="4000" dirty="0">
              <a:latin typeface="Lato" panose="020F0502020204030203" pitchFamily="34" charset="77"/>
            </a:endParaRPr>
          </a:p>
          <a:p>
            <a:endParaRPr lang="en-US" dirty="0"/>
          </a:p>
        </p:txBody>
      </p:sp>
      <p:sp>
        <p:nvSpPr>
          <p:cNvPr id="8" name="Text Placeholder 5">
            <a:extLst>
              <a:ext uri="{FF2B5EF4-FFF2-40B4-BE49-F238E27FC236}">
                <a16:creationId xmlns:a16="http://schemas.microsoft.com/office/drawing/2014/main" id="{B9804042-8D6D-77E8-9DFF-C9457031EB22}"/>
              </a:ext>
            </a:extLst>
          </p:cNvPr>
          <p:cNvSpPr txBox="1">
            <a:spLocks/>
          </p:cNvSpPr>
          <p:nvPr/>
        </p:nvSpPr>
        <p:spPr>
          <a:xfrm>
            <a:off x="110311" y="2213389"/>
            <a:ext cx="3784538" cy="315376"/>
          </a:xfrm>
          <a:prstGeom prst="rect">
            <a:avLst/>
          </a:prstGeom>
        </p:spPr>
        <p:txBody>
          <a:bodyPr vert="horz" lIns="91440" tIns="45720" rIns="91440" bIns="45720" rtlCol="0" anchor="t">
            <a:noAutofit/>
          </a:bodyPr>
          <a:lstStyle>
            <a:lvl1pPr marL="0" indent="0" algn="l" defTabSz="432420" rtl="0" eaLnBrk="1" latinLnBrk="0" hangingPunct="1">
              <a:lnSpc>
                <a:spcPct val="100000"/>
              </a:lnSpc>
              <a:spcBef>
                <a:spcPts val="378"/>
              </a:spcBef>
              <a:spcAft>
                <a:spcPts val="378"/>
              </a:spcAft>
              <a:buClr>
                <a:schemeClr val="tx1"/>
              </a:buClr>
              <a:buSzPct val="85000"/>
              <a:buFont typeface="Wingdings" charset="2"/>
              <a:buNone/>
              <a:defRPr sz="709" b="0" kern="1200" baseline="0">
                <a:solidFill>
                  <a:schemeClr val="bg1">
                    <a:lumMod val="85000"/>
                  </a:schemeClr>
                </a:solidFill>
                <a:latin typeface="+mn-lt"/>
                <a:ea typeface="+mn-ea"/>
                <a:cs typeface="+mn-cs"/>
              </a:defRPr>
            </a:lvl1pPr>
            <a:lvl2pPr marL="216210" indent="0" algn="ctr" defTabSz="432420" rtl="0" eaLnBrk="1" latinLnBrk="0" hangingPunct="1">
              <a:lnSpc>
                <a:spcPct val="100000"/>
              </a:lnSpc>
              <a:spcBef>
                <a:spcPts val="378"/>
              </a:spcBef>
              <a:spcAft>
                <a:spcPts val="378"/>
              </a:spcAft>
              <a:buClr>
                <a:schemeClr val="tx1"/>
              </a:buClr>
              <a:buSzPct val="85000"/>
              <a:buFont typeface="Wingdings" charset="2"/>
              <a:buNone/>
              <a:defRPr sz="946" kern="1200">
                <a:solidFill>
                  <a:schemeClr val="tx1"/>
                </a:solidFill>
                <a:latin typeface="+mn-lt"/>
                <a:ea typeface="+mn-ea"/>
                <a:cs typeface="+mn-cs"/>
              </a:defRPr>
            </a:lvl2pPr>
            <a:lvl3pPr marL="432420" indent="0" algn="ctr" defTabSz="432420" rtl="0" eaLnBrk="1" latinLnBrk="0" hangingPunct="1">
              <a:lnSpc>
                <a:spcPct val="100000"/>
              </a:lnSpc>
              <a:spcBef>
                <a:spcPts val="378"/>
              </a:spcBef>
              <a:spcAft>
                <a:spcPts val="378"/>
              </a:spcAft>
              <a:buClr>
                <a:schemeClr val="tx1"/>
              </a:buClr>
              <a:buSzPct val="85000"/>
              <a:buFont typeface="Wingdings" charset="2"/>
              <a:buNone/>
              <a:defRPr sz="851" kern="1200">
                <a:solidFill>
                  <a:schemeClr val="tx1"/>
                </a:solidFill>
                <a:latin typeface="+mn-lt"/>
                <a:ea typeface="+mn-ea"/>
                <a:cs typeface="+mn-cs"/>
              </a:defRPr>
            </a:lvl3pPr>
            <a:lvl4pPr marL="648630" indent="0" algn="ctr" defTabSz="432420" rtl="0" eaLnBrk="1" latinLnBrk="0" hangingPunct="1">
              <a:lnSpc>
                <a:spcPct val="100000"/>
              </a:lnSpc>
              <a:spcBef>
                <a:spcPts val="378"/>
              </a:spcBef>
              <a:spcAft>
                <a:spcPts val="378"/>
              </a:spcAft>
              <a:buClr>
                <a:schemeClr val="tx1"/>
              </a:buClr>
              <a:buSzPct val="85000"/>
              <a:buFont typeface="Wingdings" charset="2"/>
              <a:buNone/>
              <a:defRPr sz="757" kern="1200">
                <a:solidFill>
                  <a:schemeClr val="tx1"/>
                </a:solidFill>
                <a:latin typeface="+mn-lt"/>
                <a:ea typeface="+mn-ea"/>
                <a:cs typeface="+mn-cs"/>
              </a:defRPr>
            </a:lvl4pPr>
            <a:lvl5pPr marL="864840" indent="0" algn="ctr" defTabSz="432420" rtl="0" eaLnBrk="1" latinLnBrk="0" hangingPunct="1">
              <a:lnSpc>
                <a:spcPct val="100000"/>
              </a:lnSpc>
              <a:spcBef>
                <a:spcPts val="378"/>
              </a:spcBef>
              <a:spcAft>
                <a:spcPts val="378"/>
              </a:spcAft>
              <a:buClr>
                <a:schemeClr val="tx1"/>
              </a:buClr>
              <a:buSzPct val="85000"/>
              <a:buFont typeface="Wingdings" charset="2"/>
              <a:buNone/>
              <a:defRPr sz="757" kern="1200">
                <a:solidFill>
                  <a:schemeClr val="tx1"/>
                </a:solidFill>
                <a:latin typeface="+mn-lt"/>
                <a:ea typeface="+mn-ea"/>
                <a:cs typeface="+mn-cs"/>
              </a:defRPr>
            </a:lvl5pPr>
            <a:lvl6pPr marL="1081049" indent="0" algn="ctr" defTabSz="432420" rtl="0" eaLnBrk="1" latinLnBrk="0" hangingPunct="1">
              <a:lnSpc>
                <a:spcPct val="90000"/>
              </a:lnSpc>
              <a:spcBef>
                <a:spcPts val="236"/>
              </a:spcBef>
              <a:buFont typeface="Arial" panose="020B0604020202020204" pitchFamily="34" charset="0"/>
              <a:buNone/>
              <a:defRPr sz="757" kern="1200">
                <a:solidFill>
                  <a:schemeClr val="tx1"/>
                </a:solidFill>
                <a:latin typeface="+mn-lt"/>
                <a:ea typeface="+mn-ea"/>
                <a:cs typeface="+mn-cs"/>
              </a:defRPr>
            </a:lvl6pPr>
            <a:lvl7pPr marL="1297259" indent="0" algn="ctr" defTabSz="432420" rtl="0" eaLnBrk="1" latinLnBrk="0" hangingPunct="1">
              <a:lnSpc>
                <a:spcPct val="90000"/>
              </a:lnSpc>
              <a:spcBef>
                <a:spcPts val="236"/>
              </a:spcBef>
              <a:buFont typeface="Arial" panose="020B0604020202020204" pitchFamily="34" charset="0"/>
              <a:buNone/>
              <a:defRPr sz="757" kern="1200">
                <a:solidFill>
                  <a:schemeClr val="tx1"/>
                </a:solidFill>
                <a:latin typeface="+mn-lt"/>
                <a:ea typeface="+mn-ea"/>
                <a:cs typeface="+mn-cs"/>
              </a:defRPr>
            </a:lvl7pPr>
            <a:lvl8pPr marL="1513469" indent="0" algn="ctr" defTabSz="432420" rtl="0" eaLnBrk="1" latinLnBrk="0" hangingPunct="1">
              <a:lnSpc>
                <a:spcPct val="90000"/>
              </a:lnSpc>
              <a:spcBef>
                <a:spcPts val="236"/>
              </a:spcBef>
              <a:buFont typeface="Arial" panose="020B0604020202020204" pitchFamily="34" charset="0"/>
              <a:buNone/>
              <a:defRPr sz="757" kern="1200">
                <a:solidFill>
                  <a:schemeClr val="tx1"/>
                </a:solidFill>
                <a:latin typeface="+mn-lt"/>
                <a:ea typeface="+mn-ea"/>
                <a:cs typeface="+mn-cs"/>
              </a:defRPr>
            </a:lvl8pPr>
            <a:lvl9pPr marL="1729679" indent="0" algn="ctr" defTabSz="432420" rtl="0" eaLnBrk="1" latinLnBrk="0" hangingPunct="1">
              <a:lnSpc>
                <a:spcPct val="90000"/>
              </a:lnSpc>
              <a:spcBef>
                <a:spcPts val="236"/>
              </a:spcBef>
              <a:buFont typeface="Arial" panose="020B0604020202020204" pitchFamily="34" charset="0"/>
              <a:buNone/>
              <a:defRPr sz="757" kern="1200">
                <a:solidFill>
                  <a:schemeClr val="tx1"/>
                </a:solidFill>
                <a:latin typeface="+mn-lt"/>
                <a:ea typeface="+mn-ea"/>
                <a:cs typeface="+mn-cs"/>
              </a:defRPr>
            </a:lvl9pPr>
          </a:lstStyle>
          <a:p>
            <a:r>
              <a:rPr lang="en-CA" sz="1000" dirty="0">
                <a:solidFill>
                  <a:schemeClr val="tx1"/>
                </a:solidFill>
                <a:latin typeface="Lato" panose="020F0502020204030203" pitchFamily="34" charset="77"/>
              </a:rPr>
              <a:t>IEEE/IFIP NOMS 2023, Miami, FL, USA, May 08, 2023</a:t>
            </a:r>
          </a:p>
        </p:txBody>
      </p:sp>
      <p:pic>
        <p:nvPicPr>
          <p:cNvPr id="3" name="Picture 2" descr="Logo&#10;&#10;Description automatically generated">
            <a:extLst>
              <a:ext uri="{FF2B5EF4-FFF2-40B4-BE49-F238E27FC236}">
                <a16:creationId xmlns:a16="http://schemas.microsoft.com/office/drawing/2014/main" id="{A7A7C951-545E-895F-BD02-0DD7C42B1277}"/>
              </a:ext>
            </a:extLst>
          </p:cNvPr>
          <p:cNvPicPr>
            <a:picLocks noChangeAspect="1"/>
          </p:cNvPicPr>
          <p:nvPr/>
        </p:nvPicPr>
        <p:blipFill rotWithShape="1">
          <a:blip r:embed="rId3">
            <a:extLst>
              <a:ext uri="{28A0092B-C50C-407E-A947-70E740481C1C}">
                <a14:useLocalDpi xmlns:a14="http://schemas.microsoft.com/office/drawing/2010/main" val="0"/>
              </a:ext>
            </a:extLst>
          </a:blip>
          <a:srcRect t="24763" b="21916"/>
          <a:stretch/>
        </p:blipFill>
        <p:spPr>
          <a:xfrm>
            <a:off x="1662546" y="2624446"/>
            <a:ext cx="1365990" cy="409699"/>
          </a:xfrm>
          <a:prstGeom prst="rect">
            <a:avLst/>
          </a:prstGeom>
        </p:spPr>
      </p:pic>
    </p:spTree>
    <p:extLst>
      <p:ext uri="{BB962C8B-B14F-4D97-AF65-F5344CB8AC3E}">
        <p14:creationId xmlns:p14="http://schemas.microsoft.com/office/powerpoint/2010/main" val="36405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3A86A75C-4F4B-4683-9AE1-C65F6400EC91}">
      <p14:laserTraceLst xmlns:p14="http://schemas.microsoft.com/office/powerpoint/2010/main">
        <p14:tracePtLst>
          <p14:tracePt t="16216" x="5176838" y="3213100"/>
          <p14:tracePt t="16224" x="5305425" y="3105150"/>
          <p14:tracePt t="16233" x="5405438" y="3016250"/>
          <p14:tracePt t="16241" x="5505450" y="2928938"/>
          <p14:tracePt t="16249" x="5602288" y="2828925"/>
          <p14:tracePt t="16257" x="5710238" y="2732088"/>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28D2-9822-CE3A-4A74-66FABED4496E}"/>
              </a:ext>
            </a:extLst>
          </p:cNvPr>
          <p:cNvSpPr>
            <a:spLocks noGrp="1"/>
          </p:cNvSpPr>
          <p:nvPr>
            <p:ph type="title"/>
          </p:nvPr>
        </p:nvSpPr>
        <p:spPr/>
        <p:txBody>
          <a:bodyPr/>
          <a:lstStyle/>
          <a:p>
            <a:r>
              <a:rPr lang="en-US" dirty="0"/>
              <a:t>Key Components of 5G </a:t>
            </a:r>
            <a:r>
              <a:rPr lang="en-US" dirty="0" err="1"/>
              <a:t>MonArch</a:t>
            </a:r>
            <a:r>
              <a:rPr lang="en-US" dirty="0"/>
              <a:t> (2/3)</a:t>
            </a:r>
            <a:endParaRPr lang="en-CA" dirty="0"/>
          </a:p>
        </p:txBody>
      </p:sp>
      <p:pic>
        <p:nvPicPr>
          <p:cNvPr id="16" name="Content Placeholder 15" descr="Diagram&#10;&#10;Description automatically generated">
            <a:extLst>
              <a:ext uri="{FF2B5EF4-FFF2-40B4-BE49-F238E27FC236}">
                <a16:creationId xmlns:a16="http://schemas.microsoft.com/office/drawing/2014/main" id="{6912998A-FA2E-B16D-F855-419A05580A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238" y="728449"/>
            <a:ext cx="2643187" cy="2051477"/>
          </a:xfrm>
        </p:spPr>
      </p:pic>
      <p:sp>
        <p:nvSpPr>
          <p:cNvPr id="17" name="Content Placeholder 16">
            <a:extLst>
              <a:ext uri="{FF2B5EF4-FFF2-40B4-BE49-F238E27FC236}">
                <a16:creationId xmlns:a16="http://schemas.microsoft.com/office/drawing/2014/main" id="{6FDE1DE6-1E58-F625-C2B7-E37E551576C0}"/>
              </a:ext>
            </a:extLst>
          </p:cNvPr>
          <p:cNvSpPr>
            <a:spLocks noGrp="1"/>
          </p:cNvSpPr>
          <p:nvPr>
            <p:ph sz="half" idx="2"/>
          </p:nvPr>
        </p:nvSpPr>
        <p:spPr/>
        <p:txBody>
          <a:bodyPr>
            <a:noAutofit/>
          </a:bodyPr>
          <a:lstStyle/>
          <a:p>
            <a:pPr algn="l">
              <a:buFont typeface="Wingdings" pitchFamily="2" charset="2"/>
              <a:buChar char="§"/>
            </a:pPr>
            <a:r>
              <a:rPr lang="en-CA" sz="1100" b="1" i="0" dirty="0">
                <a:solidFill>
                  <a:srgbClr val="374151"/>
                </a:solidFill>
                <a:effectLst/>
                <a:latin typeface="Lato" panose="020F0502020204030203" pitchFamily="34" charset="77"/>
              </a:rPr>
              <a:t>Monitoring data exporter (MDE): </a:t>
            </a:r>
            <a:r>
              <a:rPr lang="en-CA" sz="1100" b="0" i="0" dirty="0">
                <a:solidFill>
                  <a:srgbClr val="374151"/>
                </a:solidFill>
                <a:effectLst/>
                <a:latin typeface="Lato" panose="020F0502020204030203" pitchFamily="34" charset="77"/>
              </a:rPr>
              <a:t>Lightweight containers placed alongside each NF to collect monitoring information and send it to data stores</a:t>
            </a:r>
          </a:p>
          <a:p>
            <a:pPr algn="l">
              <a:buFont typeface="Wingdings" pitchFamily="2" charset="2"/>
              <a:buChar char="§"/>
            </a:pPr>
            <a:r>
              <a:rPr lang="en-CA" sz="1100" b="1" i="0" dirty="0">
                <a:solidFill>
                  <a:srgbClr val="374151"/>
                </a:solidFill>
                <a:effectLst/>
                <a:latin typeface="Lato" panose="020F0502020204030203" pitchFamily="34" charset="77"/>
              </a:rPr>
              <a:t>Slice specific components</a:t>
            </a:r>
            <a:r>
              <a:rPr lang="en-CA" sz="1100" b="0" i="0" dirty="0">
                <a:solidFill>
                  <a:srgbClr val="374151"/>
                </a:solidFill>
                <a:effectLst/>
                <a:latin typeface="Lato" panose="020F0502020204030203" pitchFamily="34" charset="77"/>
              </a:rPr>
              <a:t>: Instantiated per network slice and contain the logic for network slice KPI computation</a:t>
            </a:r>
          </a:p>
        </p:txBody>
      </p:sp>
      <p:sp>
        <p:nvSpPr>
          <p:cNvPr id="3" name="Rectangle 2">
            <a:extLst>
              <a:ext uri="{FF2B5EF4-FFF2-40B4-BE49-F238E27FC236}">
                <a16:creationId xmlns:a16="http://schemas.microsoft.com/office/drawing/2014/main" id="{642BB7B7-6E21-DD15-014C-F8792C20D683}"/>
              </a:ext>
            </a:extLst>
          </p:cNvPr>
          <p:cNvSpPr/>
          <p:nvPr/>
        </p:nvSpPr>
        <p:spPr>
          <a:xfrm>
            <a:off x="631852" y="2259226"/>
            <a:ext cx="702829" cy="3887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ectangle 5">
            <a:extLst>
              <a:ext uri="{FF2B5EF4-FFF2-40B4-BE49-F238E27FC236}">
                <a16:creationId xmlns:a16="http://schemas.microsoft.com/office/drawing/2014/main" id="{6B74A65E-9B5A-86CE-5F89-90EF7DF41B15}"/>
              </a:ext>
            </a:extLst>
          </p:cNvPr>
          <p:cNvSpPr/>
          <p:nvPr/>
        </p:nvSpPr>
        <p:spPr>
          <a:xfrm>
            <a:off x="1209702" y="1597674"/>
            <a:ext cx="702829" cy="44393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Slide Number Placeholder 6">
            <a:extLst>
              <a:ext uri="{FF2B5EF4-FFF2-40B4-BE49-F238E27FC236}">
                <a16:creationId xmlns:a16="http://schemas.microsoft.com/office/drawing/2014/main" id="{4B327E40-8973-BFE4-4521-D606F622722E}"/>
              </a:ext>
            </a:extLst>
          </p:cNvPr>
          <p:cNvSpPr>
            <a:spLocks noGrp="1"/>
          </p:cNvSpPr>
          <p:nvPr>
            <p:ph type="sldNum" sz="quarter" idx="12"/>
          </p:nvPr>
        </p:nvSpPr>
        <p:spPr/>
        <p:txBody>
          <a:bodyPr/>
          <a:lstStyle/>
          <a:p>
            <a:pPr marL="85090">
              <a:lnSpc>
                <a:spcPts val="770"/>
              </a:lnSpc>
            </a:pPr>
            <a:fld id="{81D60167-4931-47E6-BA6A-407CBD079E47}" type="slidenum">
              <a:rPr lang="en-US" spc="-5" smtClean="0"/>
              <a:t>10</a:t>
            </a:fld>
            <a:endParaRPr lang="en-US" spc="-5"/>
          </a:p>
        </p:txBody>
      </p:sp>
    </p:spTree>
    <p:extLst>
      <p:ext uri="{BB962C8B-B14F-4D97-AF65-F5344CB8AC3E}">
        <p14:creationId xmlns:p14="http://schemas.microsoft.com/office/powerpoint/2010/main" val="263193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28D2-9822-CE3A-4A74-66FABED4496E}"/>
              </a:ext>
            </a:extLst>
          </p:cNvPr>
          <p:cNvSpPr>
            <a:spLocks noGrp="1"/>
          </p:cNvSpPr>
          <p:nvPr>
            <p:ph type="title"/>
          </p:nvPr>
        </p:nvSpPr>
        <p:spPr/>
        <p:txBody>
          <a:bodyPr/>
          <a:lstStyle/>
          <a:p>
            <a:r>
              <a:rPr lang="en-US" dirty="0"/>
              <a:t>Key Components of 5G </a:t>
            </a:r>
            <a:r>
              <a:rPr lang="en-US" dirty="0" err="1"/>
              <a:t>MonArch</a:t>
            </a:r>
            <a:r>
              <a:rPr lang="en-US" dirty="0"/>
              <a:t> (3/3)</a:t>
            </a:r>
            <a:endParaRPr lang="en-CA" dirty="0"/>
          </a:p>
        </p:txBody>
      </p:sp>
      <p:pic>
        <p:nvPicPr>
          <p:cNvPr id="16" name="Content Placeholder 15" descr="Diagram&#10;&#10;Description automatically generated">
            <a:extLst>
              <a:ext uri="{FF2B5EF4-FFF2-40B4-BE49-F238E27FC236}">
                <a16:creationId xmlns:a16="http://schemas.microsoft.com/office/drawing/2014/main" id="{6912998A-FA2E-B16D-F855-419A05580A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238" y="728449"/>
            <a:ext cx="2643187" cy="2051477"/>
          </a:xfrm>
        </p:spPr>
      </p:pic>
      <p:sp>
        <p:nvSpPr>
          <p:cNvPr id="17" name="Content Placeholder 16">
            <a:extLst>
              <a:ext uri="{FF2B5EF4-FFF2-40B4-BE49-F238E27FC236}">
                <a16:creationId xmlns:a16="http://schemas.microsoft.com/office/drawing/2014/main" id="{6FDE1DE6-1E58-F625-C2B7-E37E551576C0}"/>
              </a:ext>
            </a:extLst>
          </p:cNvPr>
          <p:cNvSpPr>
            <a:spLocks noGrp="1"/>
          </p:cNvSpPr>
          <p:nvPr>
            <p:ph sz="half" idx="2"/>
          </p:nvPr>
        </p:nvSpPr>
        <p:spPr/>
        <p:txBody>
          <a:bodyPr>
            <a:noAutofit/>
          </a:bodyPr>
          <a:lstStyle/>
          <a:p>
            <a:pPr>
              <a:buFont typeface="Arial" panose="020B0604020202020204" pitchFamily="34" charset="0"/>
              <a:buChar char="•"/>
            </a:pPr>
            <a:r>
              <a:rPr lang="en-CA" sz="1100" b="1" i="0" dirty="0">
                <a:solidFill>
                  <a:srgbClr val="374151"/>
                </a:solidFill>
                <a:effectLst/>
                <a:latin typeface="Lato" panose="020F0502020204030203" pitchFamily="34" charset="77"/>
              </a:rPr>
              <a:t>Segment specific metrics collector (SSMC): </a:t>
            </a:r>
            <a:r>
              <a:rPr lang="en-CA" sz="1100" b="0" i="0" dirty="0">
                <a:solidFill>
                  <a:srgbClr val="374151"/>
                </a:solidFill>
                <a:effectLst/>
                <a:latin typeface="Lato" panose="020F0502020204030203" pitchFamily="34" charset="77"/>
              </a:rPr>
              <a:t>Collects metric data from particular network </a:t>
            </a:r>
            <a:r>
              <a:rPr lang="en-CA" sz="1100" dirty="0">
                <a:solidFill>
                  <a:srgbClr val="374151"/>
                </a:solidFill>
                <a:latin typeface="Lato" panose="020F0502020204030203" pitchFamily="34" charset="77"/>
              </a:rPr>
              <a:t>segment </a:t>
            </a:r>
            <a:r>
              <a:rPr lang="en-CA" sz="1100" b="0" i="0" dirty="0">
                <a:solidFill>
                  <a:srgbClr val="374151"/>
                </a:solidFill>
                <a:effectLst/>
                <a:latin typeface="Lato" panose="020F0502020204030203" pitchFamily="34" charset="77"/>
              </a:rPr>
              <a:t>and sends them to a central data store</a:t>
            </a:r>
          </a:p>
          <a:p>
            <a:pPr>
              <a:buFont typeface="Arial" panose="020B0604020202020204" pitchFamily="34" charset="0"/>
              <a:buChar char="•"/>
            </a:pPr>
            <a:r>
              <a:rPr lang="en-CA" sz="1100" b="1" i="0" dirty="0">
                <a:solidFill>
                  <a:srgbClr val="374151"/>
                </a:solidFill>
                <a:effectLst/>
                <a:latin typeface="Lato" panose="020F0502020204030203" pitchFamily="34" charset="77"/>
              </a:rPr>
              <a:t>Data distribution</a:t>
            </a:r>
            <a:r>
              <a:rPr lang="en-CA" sz="1100" b="0" i="0" dirty="0">
                <a:solidFill>
                  <a:srgbClr val="374151"/>
                </a:solidFill>
                <a:effectLst/>
                <a:latin typeface="Lato" panose="020F0502020204030203" pitchFamily="34" charset="77"/>
              </a:rPr>
              <a:t>: Collects and enriches non-metric data from various network slice segments and other sources of monitoring data</a:t>
            </a:r>
          </a:p>
          <a:p>
            <a:pPr algn="l">
              <a:buFont typeface="Arial" panose="020B0604020202020204" pitchFamily="34" charset="0"/>
              <a:buChar char="•"/>
            </a:pPr>
            <a:r>
              <a:rPr lang="en-CA" sz="1100" b="1" i="0" dirty="0">
                <a:solidFill>
                  <a:srgbClr val="374151"/>
                </a:solidFill>
                <a:effectLst/>
                <a:latin typeface="Lato" panose="020F0502020204030203" pitchFamily="34" charset="77"/>
              </a:rPr>
              <a:t>Data store</a:t>
            </a:r>
            <a:r>
              <a:rPr lang="en-CA" sz="1100" b="0" i="0" dirty="0">
                <a:solidFill>
                  <a:srgbClr val="374151"/>
                </a:solidFill>
                <a:effectLst/>
                <a:latin typeface="Lato" panose="020F0502020204030203" pitchFamily="34" charset="77"/>
              </a:rPr>
              <a:t>: An abstraction of persistent storage and is responsible for storing monitoring and configuration data</a:t>
            </a:r>
          </a:p>
        </p:txBody>
      </p:sp>
      <p:sp>
        <p:nvSpPr>
          <p:cNvPr id="3" name="Rectangle 2">
            <a:extLst>
              <a:ext uri="{FF2B5EF4-FFF2-40B4-BE49-F238E27FC236}">
                <a16:creationId xmlns:a16="http://schemas.microsoft.com/office/drawing/2014/main" id="{5B58A6D9-B309-CF4D-941A-09944963B622}"/>
              </a:ext>
            </a:extLst>
          </p:cNvPr>
          <p:cNvSpPr/>
          <p:nvPr/>
        </p:nvSpPr>
        <p:spPr>
          <a:xfrm>
            <a:off x="1673252" y="2305647"/>
            <a:ext cx="702829" cy="3887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6" name="Rectangle 5">
            <a:extLst>
              <a:ext uri="{FF2B5EF4-FFF2-40B4-BE49-F238E27FC236}">
                <a16:creationId xmlns:a16="http://schemas.microsoft.com/office/drawing/2014/main" id="{3C5E08CD-EE77-7D39-E455-0D28755853E3}"/>
              </a:ext>
            </a:extLst>
          </p:cNvPr>
          <p:cNvSpPr/>
          <p:nvPr/>
        </p:nvSpPr>
        <p:spPr>
          <a:xfrm>
            <a:off x="1895502" y="1613754"/>
            <a:ext cx="702829" cy="3887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Rectangle 6">
            <a:extLst>
              <a:ext uri="{FF2B5EF4-FFF2-40B4-BE49-F238E27FC236}">
                <a16:creationId xmlns:a16="http://schemas.microsoft.com/office/drawing/2014/main" id="{9AB3D5F7-020B-365B-3057-CF2D52A73859}"/>
              </a:ext>
            </a:extLst>
          </p:cNvPr>
          <p:cNvSpPr/>
          <p:nvPr/>
        </p:nvSpPr>
        <p:spPr>
          <a:xfrm>
            <a:off x="1787652" y="1139475"/>
            <a:ext cx="702829" cy="3887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19F88E97-2DE8-1F1B-3965-3AB80792B00A}"/>
              </a:ext>
            </a:extLst>
          </p:cNvPr>
          <p:cNvSpPr>
            <a:spLocks noGrp="1"/>
          </p:cNvSpPr>
          <p:nvPr>
            <p:ph type="sldNum" sz="quarter" idx="12"/>
          </p:nvPr>
        </p:nvSpPr>
        <p:spPr/>
        <p:txBody>
          <a:bodyPr/>
          <a:lstStyle/>
          <a:p>
            <a:pPr marL="85090">
              <a:lnSpc>
                <a:spcPts val="770"/>
              </a:lnSpc>
            </a:pPr>
            <a:fld id="{81D60167-4931-47E6-BA6A-407CBD079E47}" type="slidenum">
              <a:rPr lang="en-US" spc="-5" smtClean="0"/>
              <a:t>11</a:t>
            </a:fld>
            <a:endParaRPr lang="en-US" spc="-5"/>
          </a:p>
        </p:txBody>
      </p:sp>
    </p:spTree>
    <p:extLst>
      <p:ext uri="{BB962C8B-B14F-4D97-AF65-F5344CB8AC3E}">
        <p14:creationId xmlns:p14="http://schemas.microsoft.com/office/powerpoint/2010/main" val="142103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C723-A488-98A1-861E-39B760FF92D8}"/>
              </a:ext>
            </a:extLst>
          </p:cNvPr>
          <p:cNvSpPr>
            <a:spLocks noGrp="1"/>
          </p:cNvSpPr>
          <p:nvPr>
            <p:ph type="title"/>
          </p:nvPr>
        </p:nvSpPr>
        <p:spPr/>
        <p:txBody>
          <a:bodyPr/>
          <a:lstStyle/>
          <a:p>
            <a:r>
              <a:rPr lang="en-CA" dirty="0"/>
              <a:t>Advantages of 5G </a:t>
            </a:r>
            <a:r>
              <a:rPr lang="en-CA" dirty="0" err="1"/>
              <a:t>MonArch</a:t>
            </a:r>
            <a:endParaRPr lang="en-CA" dirty="0"/>
          </a:p>
        </p:txBody>
      </p:sp>
      <p:sp>
        <p:nvSpPr>
          <p:cNvPr id="3" name="Content Placeholder 2">
            <a:extLst>
              <a:ext uri="{FF2B5EF4-FFF2-40B4-BE49-F238E27FC236}">
                <a16:creationId xmlns:a16="http://schemas.microsoft.com/office/drawing/2014/main" id="{CBA04801-F88A-0AB0-F4ED-9F1F67959C58}"/>
              </a:ext>
            </a:extLst>
          </p:cNvPr>
          <p:cNvSpPr>
            <a:spLocks noGrp="1"/>
          </p:cNvSpPr>
          <p:nvPr>
            <p:ph idx="1"/>
          </p:nvPr>
        </p:nvSpPr>
        <p:spPr/>
        <p:txBody>
          <a:bodyPr/>
          <a:lstStyle/>
          <a:p>
            <a:pPr algn="l">
              <a:buFont typeface="Wingdings" pitchFamily="2" charset="2"/>
              <a:buChar char="§"/>
            </a:pPr>
            <a:r>
              <a:rPr lang="en-CA" b="0" i="0" dirty="0">
                <a:solidFill>
                  <a:srgbClr val="374151"/>
                </a:solidFill>
                <a:effectLst/>
                <a:latin typeface="Lato" panose="020F0502020204030203" pitchFamily="34" charset="77"/>
              </a:rPr>
              <a:t>Efficiently stores large volumes of numeric metric data generated by monitoring different components of a 5G network over time</a:t>
            </a:r>
          </a:p>
          <a:p>
            <a:pPr algn="l">
              <a:buFont typeface="Wingdings" pitchFamily="2" charset="2"/>
              <a:buChar char="§"/>
            </a:pPr>
            <a:r>
              <a:rPr lang="en-CA" b="0" i="0" dirty="0">
                <a:solidFill>
                  <a:srgbClr val="374151"/>
                </a:solidFill>
                <a:effectLst/>
                <a:latin typeface="Lato" panose="020F0502020204030203" pitchFamily="34" charset="77"/>
              </a:rPr>
              <a:t>Allows for custom KPIs through extendable scripts</a:t>
            </a:r>
          </a:p>
          <a:p>
            <a:pPr algn="l">
              <a:buFont typeface="Wingdings" pitchFamily="2" charset="2"/>
              <a:buChar char="§"/>
            </a:pPr>
            <a:r>
              <a:rPr lang="en-CA" b="0" i="0" dirty="0">
                <a:solidFill>
                  <a:srgbClr val="374151"/>
                </a:solidFill>
                <a:effectLst/>
                <a:latin typeface="Lato" panose="020F0502020204030203" pitchFamily="34" charset="77"/>
              </a:rPr>
              <a:t>Provides local persistence of monitoring data and </a:t>
            </a:r>
            <a:r>
              <a:rPr lang="en-CA" dirty="0">
                <a:solidFill>
                  <a:srgbClr val="374151"/>
                </a:solidFill>
                <a:latin typeface="Lato" panose="020F0502020204030203" pitchFamily="34" charset="77"/>
              </a:rPr>
              <a:t>provides</a:t>
            </a:r>
            <a:r>
              <a:rPr lang="en-CA" b="0" i="0" dirty="0">
                <a:solidFill>
                  <a:srgbClr val="374151"/>
                </a:solidFill>
                <a:effectLst/>
                <a:latin typeface="Lato" panose="020F0502020204030203" pitchFamily="34" charset="77"/>
              </a:rPr>
              <a:t> scalability</a:t>
            </a:r>
          </a:p>
          <a:p>
            <a:pPr algn="l">
              <a:buFont typeface="Wingdings" pitchFamily="2" charset="2"/>
              <a:buChar char="§"/>
            </a:pPr>
            <a:r>
              <a:rPr lang="en-CA" b="0" i="0" dirty="0">
                <a:solidFill>
                  <a:srgbClr val="374151"/>
                </a:solidFill>
                <a:effectLst/>
                <a:latin typeface="Lato" panose="020F0502020204030203" pitchFamily="34" charset="77"/>
              </a:rPr>
              <a:t>Allows for segment-wise labelling of each collected metric to aid in KPI computation</a:t>
            </a:r>
          </a:p>
          <a:p>
            <a:endParaRPr lang="en-CA" dirty="0"/>
          </a:p>
        </p:txBody>
      </p:sp>
      <p:sp>
        <p:nvSpPr>
          <p:cNvPr id="6" name="Slide Number Placeholder 5">
            <a:extLst>
              <a:ext uri="{FF2B5EF4-FFF2-40B4-BE49-F238E27FC236}">
                <a16:creationId xmlns:a16="http://schemas.microsoft.com/office/drawing/2014/main" id="{8F76D57D-B052-B9F3-4A01-A6B806D024C6}"/>
              </a:ext>
            </a:extLst>
          </p:cNvPr>
          <p:cNvSpPr>
            <a:spLocks noGrp="1"/>
          </p:cNvSpPr>
          <p:nvPr>
            <p:ph type="sldNum" sz="quarter" idx="12"/>
          </p:nvPr>
        </p:nvSpPr>
        <p:spPr/>
        <p:txBody>
          <a:bodyPr/>
          <a:lstStyle/>
          <a:p>
            <a:pPr marL="85090">
              <a:lnSpc>
                <a:spcPts val="770"/>
              </a:lnSpc>
            </a:pPr>
            <a:fld id="{81D60167-4931-47E6-BA6A-407CBD079E47}" type="slidenum">
              <a:rPr lang="en-US" spc="-5" smtClean="0"/>
              <a:t>12</a:t>
            </a:fld>
            <a:endParaRPr lang="en-US" spc="-5"/>
          </a:p>
        </p:txBody>
      </p:sp>
    </p:spTree>
    <p:extLst>
      <p:ext uri="{BB962C8B-B14F-4D97-AF65-F5344CB8AC3E}">
        <p14:creationId xmlns:p14="http://schemas.microsoft.com/office/powerpoint/2010/main" val="428806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28D2-9822-CE3A-4A74-66FABED4496E}"/>
              </a:ext>
            </a:extLst>
          </p:cNvPr>
          <p:cNvSpPr>
            <a:spLocks noGrp="1"/>
          </p:cNvSpPr>
          <p:nvPr>
            <p:ph type="title"/>
          </p:nvPr>
        </p:nvSpPr>
        <p:spPr/>
        <p:txBody>
          <a:bodyPr/>
          <a:lstStyle/>
          <a:p>
            <a:r>
              <a:rPr lang="en-US" dirty="0"/>
              <a:t>Network Slice Monitoring using 5G </a:t>
            </a:r>
            <a:r>
              <a:rPr lang="en-US" dirty="0" err="1"/>
              <a:t>MonArch</a:t>
            </a:r>
            <a:endParaRPr lang="en-CA" dirty="0"/>
          </a:p>
        </p:txBody>
      </p:sp>
      <p:pic>
        <p:nvPicPr>
          <p:cNvPr id="16" name="Content Placeholder 15" descr="Diagram&#10;&#10;Description automatically generated">
            <a:extLst>
              <a:ext uri="{FF2B5EF4-FFF2-40B4-BE49-F238E27FC236}">
                <a16:creationId xmlns:a16="http://schemas.microsoft.com/office/drawing/2014/main" id="{6912998A-FA2E-B16D-F855-419A05580A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70318" y="736634"/>
            <a:ext cx="2643187" cy="2051477"/>
          </a:xfrm>
        </p:spPr>
      </p:pic>
      <p:sp>
        <p:nvSpPr>
          <p:cNvPr id="6" name="Rectangle 5">
            <a:extLst>
              <a:ext uri="{FF2B5EF4-FFF2-40B4-BE49-F238E27FC236}">
                <a16:creationId xmlns:a16="http://schemas.microsoft.com/office/drawing/2014/main" id="{BAEAA993-5474-726C-83CE-DAD766F29D47}"/>
              </a:ext>
            </a:extLst>
          </p:cNvPr>
          <p:cNvSpPr/>
          <p:nvPr/>
        </p:nvSpPr>
        <p:spPr>
          <a:xfrm>
            <a:off x="1799064" y="883402"/>
            <a:ext cx="522231" cy="25313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Rectangle 7">
            <a:extLst>
              <a:ext uri="{FF2B5EF4-FFF2-40B4-BE49-F238E27FC236}">
                <a16:creationId xmlns:a16="http://schemas.microsoft.com/office/drawing/2014/main" id="{767BFDB8-CD67-4EFF-10BA-0FDB8E697B9B}"/>
              </a:ext>
            </a:extLst>
          </p:cNvPr>
          <p:cNvSpPr/>
          <p:nvPr/>
        </p:nvSpPr>
        <p:spPr>
          <a:xfrm>
            <a:off x="1347030" y="1117301"/>
            <a:ext cx="595424" cy="29821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Rectangle 8">
            <a:extLst>
              <a:ext uri="{FF2B5EF4-FFF2-40B4-BE49-F238E27FC236}">
                <a16:creationId xmlns:a16="http://schemas.microsoft.com/office/drawing/2014/main" id="{86CF4503-E483-D13B-D5A7-EA233608B527}"/>
              </a:ext>
            </a:extLst>
          </p:cNvPr>
          <p:cNvSpPr/>
          <p:nvPr/>
        </p:nvSpPr>
        <p:spPr>
          <a:xfrm>
            <a:off x="1799064" y="1419518"/>
            <a:ext cx="595424" cy="29821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Rectangle 9">
            <a:extLst>
              <a:ext uri="{FF2B5EF4-FFF2-40B4-BE49-F238E27FC236}">
                <a16:creationId xmlns:a16="http://schemas.microsoft.com/office/drawing/2014/main" id="{8AD2C346-B701-3FD3-6350-B580E581B32E}"/>
              </a:ext>
            </a:extLst>
          </p:cNvPr>
          <p:cNvSpPr/>
          <p:nvPr/>
        </p:nvSpPr>
        <p:spPr>
          <a:xfrm>
            <a:off x="1637654" y="1654495"/>
            <a:ext cx="836909" cy="4439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1" name="Rectangle 10">
            <a:extLst>
              <a:ext uri="{FF2B5EF4-FFF2-40B4-BE49-F238E27FC236}">
                <a16:creationId xmlns:a16="http://schemas.microsoft.com/office/drawing/2014/main" id="{B14905B1-0E9A-43BF-8DC6-CFEE69235C89}"/>
              </a:ext>
            </a:extLst>
          </p:cNvPr>
          <p:cNvSpPr/>
          <p:nvPr/>
        </p:nvSpPr>
        <p:spPr>
          <a:xfrm>
            <a:off x="2096776" y="2226974"/>
            <a:ext cx="836909" cy="44390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11">
            <a:extLst>
              <a:ext uri="{FF2B5EF4-FFF2-40B4-BE49-F238E27FC236}">
                <a16:creationId xmlns:a16="http://schemas.microsoft.com/office/drawing/2014/main" id="{F82D7758-634A-415A-839B-404847B8FBA0}"/>
              </a:ext>
            </a:extLst>
          </p:cNvPr>
          <p:cNvSpPr/>
          <p:nvPr/>
        </p:nvSpPr>
        <p:spPr>
          <a:xfrm>
            <a:off x="3341689" y="2098396"/>
            <a:ext cx="517390" cy="3344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4" name="Rectangle 13">
            <a:extLst>
              <a:ext uri="{FF2B5EF4-FFF2-40B4-BE49-F238E27FC236}">
                <a16:creationId xmlns:a16="http://schemas.microsoft.com/office/drawing/2014/main" id="{4F40574B-A8EE-D1FD-6DB0-FF061530E135}"/>
              </a:ext>
            </a:extLst>
          </p:cNvPr>
          <p:cNvSpPr/>
          <p:nvPr/>
        </p:nvSpPr>
        <p:spPr>
          <a:xfrm>
            <a:off x="3076387" y="1421885"/>
            <a:ext cx="720697" cy="3344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Rectangle 14">
            <a:extLst>
              <a:ext uri="{FF2B5EF4-FFF2-40B4-BE49-F238E27FC236}">
                <a16:creationId xmlns:a16="http://schemas.microsoft.com/office/drawing/2014/main" id="{659E3C5D-49A1-CF4B-C596-FFB453CFCD73}"/>
              </a:ext>
            </a:extLst>
          </p:cNvPr>
          <p:cNvSpPr/>
          <p:nvPr/>
        </p:nvSpPr>
        <p:spPr>
          <a:xfrm>
            <a:off x="2411657" y="1333068"/>
            <a:ext cx="720697" cy="3344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Rectangle 17">
            <a:extLst>
              <a:ext uri="{FF2B5EF4-FFF2-40B4-BE49-F238E27FC236}">
                <a16:creationId xmlns:a16="http://schemas.microsoft.com/office/drawing/2014/main" id="{A5EE12A5-49BF-E3AF-BB1E-5879BEB07862}"/>
              </a:ext>
            </a:extLst>
          </p:cNvPr>
          <p:cNvSpPr/>
          <p:nvPr/>
        </p:nvSpPr>
        <p:spPr>
          <a:xfrm>
            <a:off x="2940322" y="804131"/>
            <a:ext cx="720697" cy="3344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829549B1-1242-AB1D-6661-ABC215DF4E5E}"/>
              </a:ext>
            </a:extLst>
          </p:cNvPr>
          <p:cNvSpPr>
            <a:spLocks noGrp="1"/>
          </p:cNvSpPr>
          <p:nvPr>
            <p:ph type="sldNum" sz="quarter" idx="12"/>
          </p:nvPr>
        </p:nvSpPr>
        <p:spPr/>
        <p:txBody>
          <a:bodyPr/>
          <a:lstStyle/>
          <a:p>
            <a:pPr marL="85090">
              <a:lnSpc>
                <a:spcPts val="770"/>
              </a:lnSpc>
            </a:pPr>
            <a:fld id="{81D60167-4931-47E6-BA6A-407CBD079E47}" type="slidenum">
              <a:rPr lang="en-US" spc="-5" smtClean="0"/>
              <a:t>13</a:t>
            </a:fld>
            <a:endParaRPr lang="en-US" spc="-5"/>
          </a:p>
        </p:txBody>
      </p:sp>
    </p:spTree>
    <p:extLst>
      <p:ext uri="{BB962C8B-B14F-4D97-AF65-F5344CB8AC3E}">
        <p14:creationId xmlns:p14="http://schemas.microsoft.com/office/powerpoint/2010/main" val="16212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animBg="1"/>
      <p:bldP spid="15"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76CEA1-16DE-33B3-A93A-25C5807A245A}"/>
              </a:ext>
            </a:extLst>
          </p:cNvPr>
          <p:cNvSpPr>
            <a:spLocks noGrp="1"/>
          </p:cNvSpPr>
          <p:nvPr>
            <p:ph type="body" sz="quarter" idx="13"/>
          </p:nvPr>
        </p:nvSpPr>
        <p:spPr/>
        <p:txBody>
          <a:bodyPr>
            <a:normAutofit fontScale="92500" lnSpcReduction="20000"/>
          </a:bodyPr>
          <a:lstStyle/>
          <a:p>
            <a:endParaRPr lang="en-CA"/>
          </a:p>
        </p:txBody>
      </p:sp>
      <p:sp>
        <p:nvSpPr>
          <p:cNvPr id="7" name="Title 6">
            <a:extLst>
              <a:ext uri="{FF2B5EF4-FFF2-40B4-BE49-F238E27FC236}">
                <a16:creationId xmlns:a16="http://schemas.microsoft.com/office/drawing/2014/main" id="{05FCB65D-F66F-73F0-34D2-08259ABFAB03}"/>
              </a:ext>
            </a:extLst>
          </p:cNvPr>
          <p:cNvSpPr>
            <a:spLocks noGrp="1"/>
          </p:cNvSpPr>
          <p:nvPr>
            <p:ph type="title"/>
          </p:nvPr>
        </p:nvSpPr>
        <p:spPr/>
        <p:txBody>
          <a:bodyPr/>
          <a:lstStyle/>
          <a:p>
            <a:r>
              <a:rPr lang="en-CA" dirty="0"/>
              <a:t>IMPLEMENTATION &amp; Evaluation</a:t>
            </a:r>
          </a:p>
        </p:txBody>
      </p:sp>
      <p:sp>
        <p:nvSpPr>
          <p:cNvPr id="2" name="Slide Number Placeholder 1">
            <a:extLst>
              <a:ext uri="{FF2B5EF4-FFF2-40B4-BE49-F238E27FC236}">
                <a16:creationId xmlns:a16="http://schemas.microsoft.com/office/drawing/2014/main" id="{A8C1C8CC-1E64-2EB4-7C9A-8650E80903C3}"/>
              </a:ext>
            </a:extLst>
          </p:cNvPr>
          <p:cNvSpPr>
            <a:spLocks noGrp="1"/>
          </p:cNvSpPr>
          <p:nvPr>
            <p:ph type="sldNum" sz="quarter" idx="12"/>
          </p:nvPr>
        </p:nvSpPr>
        <p:spPr/>
        <p:txBody>
          <a:bodyPr/>
          <a:lstStyle/>
          <a:p>
            <a:pPr marL="85090">
              <a:lnSpc>
                <a:spcPts val="770"/>
              </a:lnSpc>
            </a:pPr>
            <a:fld id="{81D60167-4931-47E6-BA6A-407CBD079E47}" type="slidenum">
              <a:rPr lang="en-US" spc="-5" smtClean="0"/>
              <a:t>14</a:t>
            </a:fld>
            <a:endParaRPr lang="en-US" spc="-5"/>
          </a:p>
        </p:txBody>
      </p:sp>
    </p:spTree>
    <p:extLst>
      <p:ext uri="{BB962C8B-B14F-4D97-AF65-F5344CB8AC3E}">
        <p14:creationId xmlns:p14="http://schemas.microsoft.com/office/powerpoint/2010/main" val="3959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FC14-27D1-FEA1-E9B0-B827A1CC7ED3}"/>
              </a:ext>
            </a:extLst>
          </p:cNvPr>
          <p:cNvSpPr>
            <a:spLocks noGrp="1"/>
          </p:cNvSpPr>
          <p:nvPr>
            <p:ph type="title"/>
          </p:nvPr>
        </p:nvSpPr>
        <p:spPr/>
        <p:txBody>
          <a:bodyPr/>
          <a:lstStyle/>
          <a:p>
            <a:r>
              <a:rPr lang="en-US" dirty="0" err="1"/>
              <a:t>MonArch</a:t>
            </a:r>
            <a:r>
              <a:rPr lang="en-US" dirty="0"/>
              <a:t> Implementation</a:t>
            </a:r>
          </a:p>
        </p:txBody>
      </p:sp>
      <p:sp>
        <p:nvSpPr>
          <p:cNvPr id="4" name="Slide Number Placeholder 3">
            <a:extLst>
              <a:ext uri="{FF2B5EF4-FFF2-40B4-BE49-F238E27FC236}">
                <a16:creationId xmlns:a16="http://schemas.microsoft.com/office/drawing/2014/main" id="{5C96B60C-0948-68C3-1D19-8AE0C25DC3AF}"/>
              </a:ext>
            </a:extLst>
          </p:cNvPr>
          <p:cNvSpPr>
            <a:spLocks noGrp="1"/>
          </p:cNvSpPr>
          <p:nvPr>
            <p:ph type="sldNum" sz="quarter" idx="12"/>
          </p:nvPr>
        </p:nvSpPr>
        <p:spPr/>
        <p:txBody>
          <a:bodyPr/>
          <a:lstStyle/>
          <a:p>
            <a:fld id="{A379395B-3572-4BA8-8E13-5998172CD792}" type="slidenum">
              <a:rPr lang="en-US" smtClean="0"/>
              <a:t>15</a:t>
            </a:fld>
            <a:endParaRPr lang="en-US"/>
          </a:p>
        </p:txBody>
      </p:sp>
      <p:pic>
        <p:nvPicPr>
          <p:cNvPr id="5" name="Content Placeholder 4" descr="Diagram&#10;&#10;Description automatically generated">
            <a:extLst>
              <a:ext uri="{FF2B5EF4-FFF2-40B4-BE49-F238E27FC236}">
                <a16:creationId xmlns:a16="http://schemas.microsoft.com/office/drawing/2014/main" id="{189BB96A-9961-FCA5-7109-FAFEBA0CF9A4}"/>
              </a:ext>
            </a:extLst>
          </p:cNvPr>
          <p:cNvPicPr>
            <a:picLocks noChangeAspect="1"/>
          </p:cNvPicPr>
          <p:nvPr/>
        </p:nvPicPr>
        <p:blipFill>
          <a:blip r:embed="rId3"/>
          <a:stretch>
            <a:fillRect/>
          </a:stretch>
        </p:blipFill>
        <p:spPr>
          <a:xfrm>
            <a:off x="237934" y="619064"/>
            <a:ext cx="2641908" cy="2131287"/>
          </a:xfrm>
          <a:prstGeom prst="rect">
            <a:avLst/>
          </a:prstGeom>
        </p:spPr>
      </p:pic>
      <p:pic>
        <p:nvPicPr>
          <p:cNvPr id="6" name="Content Placeholder 6" descr="Text&#10;&#10;Description automatically generated with medium confidence">
            <a:extLst>
              <a:ext uri="{FF2B5EF4-FFF2-40B4-BE49-F238E27FC236}">
                <a16:creationId xmlns:a16="http://schemas.microsoft.com/office/drawing/2014/main" id="{2877D985-520B-1113-DCB4-C36D0DFC058E}"/>
              </a:ext>
            </a:extLst>
          </p:cNvPr>
          <p:cNvPicPr>
            <a:picLocks noChangeAspect="1"/>
          </p:cNvPicPr>
          <p:nvPr/>
        </p:nvPicPr>
        <p:blipFill>
          <a:blip r:embed="rId4"/>
          <a:stretch>
            <a:fillRect/>
          </a:stretch>
        </p:blipFill>
        <p:spPr>
          <a:xfrm>
            <a:off x="3276863" y="1187267"/>
            <a:ext cx="1975128" cy="1501097"/>
          </a:xfrm>
          <a:prstGeom prst="rect">
            <a:avLst/>
          </a:prstGeom>
          <a:ln>
            <a:solidFill>
              <a:schemeClr val="tx1"/>
            </a:solidFill>
          </a:ln>
        </p:spPr>
      </p:pic>
      <p:sp>
        <p:nvSpPr>
          <p:cNvPr id="3" name="Content Placeholder 7">
            <a:extLst>
              <a:ext uri="{FF2B5EF4-FFF2-40B4-BE49-F238E27FC236}">
                <a16:creationId xmlns:a16="http://schemas.microsoft.com/office/drawing/2014/main" id="{7008F601-E228-BA5C-B61C-DF586EA19535}"/>
              </a:ext>
            </a:extLst>
          </p:cNvPr>
          <p:cNvSpPr txBox="1">
            <a:spLocks/>
          </p:cNvSpPr>
          <p:nvPr/>
        </p:nvSpPr>
        <p:spPr>
          <a:xfrm>
            <a:off x="2885959" y="505710"/>
            <a:ext cx="2756938" cy="619950"/>
          </a:xfrm>
          <a:prstGeom prst="rect">
            <a:avLst/>
          </a:prstGeom>
        </p:spPr>
        <p:txBody>
          <a:bodyPr>
            <a:normAutofit/>
          </a:bodyPr>
          <a:lstStyle>
            <a:lvl1pPr marL="136633" indent="-136633" algn="l" defTabSz="432420" rtl="0" eaLnBrk="1" latinLnBrk="0" hangingPunct="1">
              <a:lnSpc>
                <a:spcPct val="100000"/>
              </a:lnSpc>
              <a:spcBef>
                <a:spcPts val="378"/>
              </a:spcBef>
              <a:spcAft>
                <a:spcPts val="378"/>
              </a:spcAft>
              <a:buClr>
                <a:schemeClr val="tx1"/>
              </a:buClr>
              <a:buSzPct val="85000"/>
              <a:buFont typeface="Wingdings" charset="2"/>
              <a:buChar char="§"/>
              <a:defRPr sz="1135" kern="1200">
                <a:solidFill>
                  <a:schemeClr val="tx1"/>
                </a:solidFill>
                <a:latin typeface="+mn-lt"/>
                <a:ea typeface="+mn-ea"/>
                <a:cs typeface="+mn-cs"/>
              </a:defRPr>
            </a:lvl1pPr>
            <a:lvl2pPr marL="324315" indent="-108105" algn="l" defTabSz="432420" rtl="0" eaLnBrk="1" latinLnBrk="0" hangingPunct="1">
              <a:lnSpc>
                <a:spcPct val="100000"/>
              </a:lnSpc>
              <a:spcBef>
                <a:spcPts val="378"/>
              </a:spcBef>
              <a:spcAft>
                <a:spcPts val="378"/>
              </a:spcAft>
              <a:buClr>
                <a:schemeClr val="tx1"/>
              </a:buClr>
              <a:buSzPct val="85000"/>
              <a:buFont typeface="Wingdings" charset="2"/>
              <a:buChar char="§"/>
              <a:defRPr sz="946" kern="1200">
                <a:solidFill>
                  <a:schemeClr val="tx1"/>
                </a:solidFill>
                <a:latin typeface="+mn-lt"/>
                <a:ea typeface="+mn-ea"/>
                <a:cs typeface="+mn-cs"/>
              </a:defRPr>
            </a:lvl2pPr>
            <a:lvl3pPr marL="540525" indent="-108105" algn="l" defTabSz="432420" rtl="0" eaLnBrk="1" latinLnBrk="0" hangingPunct="1">
              <a:lnSpc>
                <a:spcPct val="100000"/>
              </a:lnSpc>
              <a:spcBef>
                <a:spcPts val="378"/>
              </a:spcBef>
              <a:spcAft>
                <a:spcPts val="378"/>
              </a:spcAft>
              <a:buClr>
                <a:schemeClr val="tx1"/>
              </a:buClr>
              <a:buSzPct val="85000"/>
              <a:buFont typeface="Wingdings" charset="2"/>
              <a:buChar char="§"/>
              <a:defRPr sz="851" kern="1200">
                <a:solidFill>
                  <a:schemeClr val="tx1"/>
                </a:solidFill>
                <a:latin typeface="+mn-lt"/>
                <a:ea typeface="+mn-ea"/>
                <a:cs typeface="+mn-cs"/>
              </a:defRPr>
            </a:lvl3pPr>
            <a:lvl4pPr marL="756735"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4pPr>
            <a:lvl5pPr marL="972944"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a:lstStyle>
          <a:p>
            <a:pPr>
              <a:buFont typeface="Wingdings" pitchFamily="2" charset="2"/>
              <a:buChar char="§"/>
            </a:pPr>
            <a:r>
              <a:rPr lang="en-CA" dirty="0">
                <a:solidFill>
                  <a:srgbClr val="374151"/>
                </a:solidFill>
                <a:latin typeface="Lato" panose="020F0502020204030203" pitchFamily="34" charset="77"/>
              </a:rPr>
              <a:t>Implemented on 5G slicing testbed built using </a:t>
            </a:r>
            <a:r>
              <a:rPr lang="en-CA" b="1" dirty="0">
                <a:solidFill>
                  <a:srgbClr val="374151"/>
                </a:solidFill>
                <a:latin typeface="Lato" panose="020F0502020204030203" pitchFamily="34" charset="77"/>
              </a:rPr>
              <a:t>Free5GC</a:t>
            </a:r>
            <a:r>
              <a:rPr lang="en-CA" dirty="0">
                <a:solidFill>
                  <a:srgbClr val="374151"/>
                </a:solidFill>
                <a:latin typeface="Lato" panose="020F0502020204030203" pitchFamily="34" charset="77"/>
              </a:rPr>
              <a:t> as core and </a:t>
            </a:r>
            <a:r>
              <a:rPr lang="en-CA" b="1" dirty="0">
                <a:solidFill>
                  <a:srgbClr val="374151"/>
                </a:solidFill>
                <a:latin typeface="Lato" panose="020F0502020204030203" pitchFamily="34" charset="77"/>
              </a:rPr>
              <a:t>UERANSIM</a:t>
            </a:r>
            <a:r>
              <a:rPr lang="en-CA" dirty="0">
                <a:solidFill>
                  <a:srgbClr val="374151"/>
                </a:solidFill>
                <a:latin typeface="Lato" panose="020F0502020204030203" pitchFamily="34" charset="77"/>
              </a:rPr>
              <a:t> as </a:t>
            </a:r>
            <a:r>
              <a:rPr lang="en-CA" dirty="0" err="1">
                <a:solidFill>
                  <a:srgbClr val="374151"/>
                </a:solidFill>
                <a:latin typeface="Lato" panose="020F0502020204030203" pitchFamily="34" charset="77"/>
              </a:rPr>
              <a:t>gNB</a:t>
            </a:r>
            <a:r>
              <a:rPr lang="en-CA" dirty="0">
                <a:solidFill>
                  <a:srgbClr val="374151"/>
                </a:solidFill>
                <a:latin typeface="Lato" panose="020F0502020204030203" pitchFamily="34" charset="77"/>
              </a:rPr>
              <a:t> and UE emulator</a:t>
            </a:r>
          </a:p>
        </p:txBody>
      </p:sp>
      <p:sp>
        <p:nvSpPr>
          <p:cNvPr id="7" name="TextBox 6">
            <a:extLst>
              <a:ext uri="{FF2B5EF4-FFF2-40B4-BE49-F238E27FC236}">
                <a16:creationId xmlns:a16="http://schemas.microsoft.com/office/drawing/2014/main" id="{3B739818-0369-4AF5-424F-0B71E2661015}"/>
              </a:ext>
            </a:extLst>
          </p:cNvPr>
          <p:cNvSpPr txBox="1"/>
          <p:nvPr/>
        </p:nvSpPr>
        <p:spPr>
          <a:xfrm>
            <a:off x="2943369" y="2688364"/>
            <a:ext cx="2642117" cy="230832"/>
          </a:xfrm>
          <a:prstGeom prst="rect">
            <a:avLst/>
          </a:prstGeom>
          <a:noFill/>
        </p:spPr>
        <p:txBody>
          <a:bodyPr wrap="square" rtlCol="0">
            <a:spAutoFit/>
          </a:bodyPr>
          <a:lstStyle/>
          <a:p>
            <a:pPr algn="ctr"/>
            <a:r>
              <a:rPr lang="en-CA" sz="900" dirty="0">
                <a:latin typeface="Lato" panose="020F0502020204030203" pitchFamily="34" charset="77"/>
              </a:rPr>
              <a:t>Figure: </a:t>
            </a:r>
            <a:r>
              <a:rPr lang="en-CA" sz="900" dirty="0" err="1">
                <a:latin typeface="Lato" panose="020F0502020204030203" pitchFamily="34" charset="77"/>
              </a:rPr>
              <a:t>MonArch</a:t>
            </a:r>
            <a:r>
              <a:rPr lang="en-CA" sz="900" dirty="0">
                <a:latin typeface="Lato" panose="020F0502020204030203" pitchFamily="34" charset="77"/>
              </a:rPr>
              <a:t> request API</a:t>
            </a:r>
          </a:p>
        </p:txBody>
      </p:sp>
    </p:spTree>
    <p:extLst>
      <p:ext uri="{BB962C8B-B14F-4D97-AF65-F5344CB8AC3E}">
        <p14:creationId xmlns:p14="http://schemas.microsoft.com/office/powerpoint/2010/main" val="47109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DD2A0-8316-E020-A069-A5658EBC052F}"/>
              </a:ext>
            </a:extLst>
          </p:cNvPr>
          <p:cNvSpPr>
            <a:spLocks noGrp="1"/>
          </p:cNvSpPr>
          <p:nvPr>
            <p:ph type="title"/>
          </p:nvPr>
        </p:nvSpPr>
        <p:spPr/>
        <p:txBody>
          <a:bodyPr/>
          <a:lstStyle/>
          <a:p>
            <a:r>
              <a:rPr lang="en-CA" dirty="0"/>
              <a:t>Results: Resource Usage</a:t>
            </a:r>
          </a:p>
        </p:txBody>
      </p:sp>
      <p:pic>
        <p:nvPicPr>
          <p:cNvPr id="12" name="Content Placeholder 11" descr="Chart&#10;&#10;Description automatically generated">
            <a:extLst>
              <a:ext uri="{FF2B5EF4-FFF2-40B4-BE49-F238E27FC236}">
                <a16:creationId xmlns:a16="http://schemas.microsoft.com/office/drawing/2014/main" id="{A86E818F-AD5A-B8D1-01FC-E27D63B2FBE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090" b="19043"/>
          <a:stretch/>
        </p:blipFill>
        <p:spPr>
          <a:xfrm>
            <a:off x="171379" y="572490"/>
            <a:ext cx="2804323" cy="1561110"/>
          </a:xfrm>
        </p:spPr>
      </p:pic>
      <p:pic>
        <p:nvPicPr>
          <p:cNvPr id="14" name="Picture 13" descr="Chart&#10;&#10;Description automatically generated">
            <a:extLst>
              <a:ext uri="{FF2B5EF4-FFF2-40B4-BE49-F238E27FC236}">
                <a16:creationId xmlns:a16="http://schemas.microsoft.com/office/drawing/2014/main" id="{7F156EFF-7386-2766-F433-21EEFBA95D87}"/>
              </a:ext>
            </a:extLst>
          </p:cNvPr>
          <p:cNvPicPr>
            <a:picLocks noChangeAspect="1"/>
          </p:cNvPicPr>
          <p:nvPr/>
        </p:nvPicPr>
        <p:blipFill rotWithShape="1">
          <a:blip r:embed="rId4">
            <a:extLst>
              <a:ext uri="{28A0092B-C50C-407E-A947-70E740481C1C}">
                <a14:useLocalDpi xmlns:a14="http://schemas.microsoft.com/office/drawing/2010/main" val="0"/>
              </a:ext>
            </a:extLst>
          </a:blip>
          <a:srcRect t="6246" b="16942"/>
          <a:stretch/>
        </p:blipFill>
        <p:spPr>
          <a:xfrm>
            <a:off x="2882900" y="600897"/>
            <a:ext cx="2656217" cy="1519293"/>
          </a:xfrm>
          <a:prstGeom prst="rect">
            <a:avLst/>
          </a:prstGeom>
        </p:spPr>
      </p:pic>
      <p:sp>
        <p:nvSpPr>
          <p:cNvPr id="2" name="Slide Number Placeholder 1">
            <a:extLst>
              <a:ext uri="{FF2B5EF4-FFF2-40B4-BE49-F238E27FC236}">
                <a16:creationId xmlns:a16="http://schemas.microsoft.com/office/drawing/2014/main" id="{39576E82-AA3C-F733-A327-9F905D2FBA2A}"/>
              </a:ext>
            </a:extLst>
          </p:cNvPr>
          <p:cNvSpPr>
            <a:spLocks noGrp="1"/>
          </p:cNvSpPr>
          <p:nvPr>
            <p:ph type="sldNum" sz="quarter" idx="12"/>
          </p:nvPr>
        </p:nvSpPr>
        <p:spPr/>
        <p:txBody>
          <a:bodyPr/>
          <a:lstStyle/>
          <a:p>
            <a:pPr marL="85090">
              <a:lnSpc>
                <a:spcPts val="770"/>
              </a:lnSpc>
            </a:pPr>
            <a:fld id="{81D60167-4931-47E6-BA6A-407CBD079E47}" type="slidenum">
              <a:rPr lang="en-US" spc="-5" smtClean="0"/>
              <a:t>16</a:t>
            </a:fld>
            <a:endParaRPr lang="en-US" spc="-5"/>
          </a:p>
        </p:txBody>
      </p:sp>
      <p:sp>
        <p:nvSpPr>
          <p:cNvPr id="3" name="TextBox 2">
            <a:extLst>
              <a:ext uri="{FF2B5EF4-FFF2-40B4-BE49-F238E27FC236}">
                <a16:creationId xmlns:a16="http://schemas.microsoft.com/office/drawing/2014/main" id="{00F1EBD4-B0F2-BA30-43C5-8A6DC7ECEF63}"/>
              </a:ext>
            </a:extLst>
          </p:cNvPr>
          <p:cNvSpPr txBox="1"/>
          <p:nvPr/>
        </p:nvSpPr>
        <p:spPr>
          <a:xfrm>
            <a:off x="333585" y="2131360"/>
            <a:ext cx="2642117" cy="369332"/>
          </a:xfrm>
          <a:prstGeom prst="rect">
            <a:avLst/>
          </a:prstGeom>
          <a:noFill/>
        </p:spPr>
        <p:txBody>
          <a:bodyPr wrap="square" rtlCol="0">
            <a:spAutoFit/>
          </a:bodyPr>
          <a:lstStyle/>
          <a:p>
            <a:pPr algn="ctr"/>
            <a:r>
              <a:rPr lang="en-CA" sz="900" b="1" dirty="0">
                <a:latin typeface="Lato" panose="020F0502020204030203" pitchFamily="34" charset="77"/>
              </a:rPr>
              <a:t>Figure: 3x increase in slice leads to 1.4x increase in CPU usage</a:t>
            </a:r>
          </a:p>
        </p:txBody>
      </p:sp>
      <p:sp>
        <p:nvSpPr>
          <p:cNvPr id="10" name="TextBox 9">
            <a:extLst>
              <a:ext uri="{FF2B5EF4-FFF2-40B4-BE49-F238E27FC236}">
                <a16:creationId xmlns:a16="http://schemas.microsoft.com/office/drawing/2014/main" id="{FA27CBCB-5BE4-1430-4905-8A5B0EC7DB38}"/>
              </a:ext>
            </a:extLst>
          </p:cNvPr>
          <p:cNvSpPr txBox="1"/>
          <p:nvPr/>
        </p:nvSpPr>
        <p:spPr>
          <a:xfrm>
            <a:off x="2966295" y="2131360"/>
            <a:ext cx="2642117" cy="369332"/>
          </a:xfrm>
          <a:prstGeom prst="rect">
            <a:avLst/>
          </a:prstGeom>
          <a:noFill/>
        </p:spPr>
        <p:txBody>
          <a:bodyPr wrap="square" rtlCol="0">
            <a:spAutoFit/>
          </a:bodyPr>
          <a:lstStyle/>
          <a:p>
            <a:pPr algn="ctr"/>
            <a:r>
              <a:rPr lang="en-CA" sz="900" b="1" dirty="0">
                <a:latin typeface="Lato" panose="020F0502020204030203" pitchFamily="34" charset="77"/>
              </a:rPr>
              <a:t>Figure: 3x increase in slice leads to 1.1x increase in average memory usage</a:t>
            </a:r>
          </a:p>
        </p:txBody>
      </p:sp>
      <p:sp>
        <p:nvSpPr>
          <p:cNvPr id="11" name="TextBox 10">
            <a:extLst>
              <a:ext uri="{FF2B5EF4-FFF2-40B4-BE49-F238E27FC236}">
                <a16:creationId xmlns:a16="http://schemas.microsoft.com/office/drawing/2014/main" id="{C5337572-D14A-5BFB-B6F7-46A77783EE29}"/>
              </a:ext>
            </a:extLst>
          </p:cNvPr>
          <p:cNvSpPr txBox="1"/>
          <p:nvPr/>
        </p:nvSpPr>
        <p:spPr>
          <a:xfrm>
            <a:off x="342992" y="2642656"/>
            <a:ext cx="5265420" cy="230832"/>
          </a:xfrm>
          <a:prstGeom prst="rect">
            <a:avLst/>
          </a:prstGeom>
          <a:noFill/>
        </p:spPr>
        <p:txBody>
          <a:bodyPr wrap="square" rtlCol="0">
            <a:spAutoFit/>
          </a:bodyPr>
          <a:lstStyle/>
          <a:p>
            <a:pPr algn="ctr"/>
            <a:r>
              <a:rPr lang="en-CA" sz="900" b="1" dirty="0">
                <a:latin typeface="Söhne"/>
              </a:rPr>
              <a:t>Values of CPU (40%) and memory consumption (450MB) for 3 slices are within reasonable bounds</a:t>
            </a:r>
            <a:endParaRPr lang="en-CA" sz="900" b="1" dirty="0">
              <a:latin typeface="Lato" panose="020F0502020204030203" pitchFamily="34" charset="77"/>
            </a:endParaRPr>
          </a:p>
        </p:txBody>
      </p:sp>
      <p:sp>
        <p:nvSpPr>
          <p:cNvPr id="13" name="Content Placeholder 7">
            <a:extLst>
              <a:ext uri="{FF2B5EF4-FFF2-40B4-BE49-F238E27FC236}">
                <a16:creationId xmlns:a16="http://schemas.microsoft.com/office/drawing/2014/main" id="{BA085432-D210-29DD-09ED-015B9BF7D31F}"/>
              </a:ext>
            </a:extLst>
          </p:cNvPr>
          <p:cNvSpPr txBox="1">
            <a:spLocks/>
          </p:cNvSpPr>
          <p:nvPr/>
        </p:nvSpPr>
        <p:spPr>
          <a:xfrm>
            <a:off x="2906593" y="629304"/>
            <a:ext cx="2756938" cy="1191778"/>
          </a:xfrm>
          <a:prstGeom prst="rect">
            <a:avLst/>
          </a:prstGeom>
        </p:spPr>
        <p:txBody>
          <a:bodyPr>
            <a:noAutofit/>
          </a:bodyPr>
          <a:lstStyle>
            <a:lvl1pPr marL="136633" indent="-136633" algn="l" defTabSz="432420" rtl="0" eaLnBrk="1" latinLnBrk="0" hangingPunct="1">
              <a:lnSpc>
                <a:spcPct val="100000"/>
              </a:lnSpc>
              <a:spcBef>
                <a:spcPts val="378"/>
              </a:spcBef>
              <a:spcAft>
                <a:spcPts val="378"/>
              </a:spcAft>
              <a:buClr>
                <a:schemeClr val="tx1"/>
              </a:buClr>
              <a:buSzPct val="85000"/>
              <a:buFont typeface="Wingdings" charset="2"/>
              <a:buChar char="§"/>
              <a:defRPr sz="1135" kern="1200">
                <a:solidFill>
                  <a:schemeClr val="tx1"/>
                </a:solidFill>
                <a:latin typeface="+mn-lt"/>
                <a:ea typeface="+mn-ea"/>
                <a:cs typeface="+mn-cs"/>
              </a:defRPr>
            </a:lvl1pPr>
            <a:lvl2pPr marL="324315" indent="-108105" algn="l" defTabSz="432420" rtl="0" eaLnBrk="1" latinLnBrk="0" hangingPunct="1">
              <a:lnSpc>
                <a:spcPct val="100000"/>
              </a:lnSpc>
              <a:spcBef>
                <a:spcPts val="378"/>
              </a:spcBef>
              <a:spcAft>
                <a:spcPts val="378"/>
              </a:spcAft>
              <a:buClr>
                <a:schemeClr val="tx1"/>
              </a:buClr>
              <a:buSzPct val="85000"/>
              <a:buFont typeface="Wingdings" charset="2"/>
              <a:buChar char="§"/>
              <a:defRPr sz="946" kern="1200">
                <a:solidFill>
                  <a:schemeClr val="tx1"/>
                </a:solidFill>
                <a:latin typeface="+mn-lt"/>
                <a:ea typeface="+mn-ea"/>
                <a:cs typeface="+mn-cs"/>
              </a:defRPr>
            </a:lvl2pPr>
            <a:lvl3pPr marL="540525" indent="-108105" algn="l" defTabSz="432420" rtl="0" eaLnBrk="1" latinLnBrk="0" hangingPunct="1">
              <a:lnSpc>
                <a:spcPct val="100000"/>
              </a:lnSpc>
              <a:spcBef>
                <a:spcPts val="378"/>
              </a:spcBef>
              <a:spcAft>
                <a:spcPts val="378"/>
              </a:spcAft>
              <a:buClr>
                <a:schemeClr val="tx1"/>
              </a:buClr>
              <a:buSzPct val="85000"/>
              <a:buFont typeface="Wingdings" charset="2"/>
              <a:buChar char="§"/>
              <a:defRPr sz="851" kern="1200">
                <a:solidFill>
                  <a:schemeClr val="tx1"/>
                </a:solidFill>
                <a:latin typeface="+mn-lt"/>
                <a:ea typeface="+mn-ea"/>
                <a:cs typeface="+mn-cs"/>
              </a:defRPr>
            </a:lvl3pPr>
            <a:lvl4pPr marL="756735"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4pPr>
            <a:lvl5pPr marL="972944" indent="-108105" algn="l" defTabSz="432420" rtl="0" eaLnBrk="1" latinLnBrk="0" hangingPunct="1">
              <a:lnSpc>
                <a:spcPct val="100000"/>
              </a:lnSpc>
              <a:spcBef>
                <a:spcPts val="378"/>
              </a:spcBef>
              <a:spcAft>
                <a:spcPts val="378"/>
              </a:spcAft>
              <a:buClr>
                <a:schemeClr val="tx1"/>
              </a:buClr>
              <a:buSzPct val="85000"/>
              <a:buFont typeface="Wingdings" charset="2"/>
              <a:buChar char="§"/>
              <a:defRPr sz="757"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a:lstStyle>
          <a:p>
            <a:pPr>
              <a:buFont typeface="Wingdings" pitchFamily="2" charset="2"/>
              <a:buChar char="§"/>
            </a:pPr>
            <a:r>
              <a:rPr lang="en-CA" sz="1100" b="1" dirty="0">
                <a:solidFill>
                  <a:srgbClr val="374151"/>
                </a:solidFill>
                <a:latin typeface="Lato" panose="020F0502020204030203" pitchFamily="34" charset="77"/>
              </a:rPr>
              <a:t>3 E2E network slices</a:t>
            </a:r>
          </a:p>
          <a:p>
            <a:pPr lvl="1">
              <a:buFont typeface="Wingdings" pitchFamily="2" charset="2"/>
              <a:buChar char="§"/>
            </a:pPr>
            <a:r>
              <a:rPr lang="en-CA" sz="911" dirty="0">
                <a:solidFill>
                  <a:srgbClr val="374151"/>
                </a:solidFill>
                <a:latin typeface="Lato" panose="020F0502020204030203" pitchFamily="34" charset="77"/>
              </a:rPr>
              <a:t>2 PDU sessions per slice</a:t>
            </a:r>
          </a:p>
          <a:p>
            <a:pPr lvl="1">
              <a:buFont typeface="Wingdings" pitchFamily="2" charset="2"/>
              <a:buChar char="§"/>
            </a:pPr>
            <a:r>
              <a:rPr lang="en-CA" sz="911" dirty="0">
                <a:solidFill>
                  <a:srgbClr val="374151"/>
                </a:solidFill>
                <a:latin typeface="Lato" panose="020F0502020204030203" pitchFamily="34" charset="77"/>
              </a:rPr>
              <a:t>Dedicated instances of SMF and UPF, all other 5G core functions common </a:t>
            </a:r>
          </a:p>
        </p:txBody>
      </p:sp>
    </p:spTree>
    <p:extLst>
      <p:ext uri="{BB962C8B-B14F-4D97-AF65-F5344CB8AC3E}">
        <p14:creationId xmlns:p14="http://schemas.microsoft.com/office/powerpoint/2010/main" val="308098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 grpId="0"/>
      <p:bldP spid="11"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DD2A0-8316-E020-A069-A5658EBC052F}"/>
              </a:ext>
            </a:extLst>
          </p:cNvPr>
          <p:cNvSpPr>
            <a:spLocks noGrp="1"/>
          </p:cNvSpPr>
          <p:nvPr>
            <p:ph type="title"/>
          </p:nvPr>
        </p:nvSpPr>
        <p:spPr/>
        <p:txBody>
          <a:bodyPr/>
          <a:lstStyle/>
          <a:p>
            <a:r>
              <a:rPr lang="en-CA" dirty="0"/>
              <a:t>Evaluation: Overhead and Storage</a:t>
            </a:r>
          </a:p>
        </p:txBody>
      </p:sp>
      <p:sp>
        <p:nvSpPr>
          <p:cNvPr id="8" name="Content Placeholder 7">
            <a:extLst>
              <a:ext uri="{FF2B5EF4-FFF2-40B4-BE49-F238E27FC236}">
                <a16:creationId xmlns:a16="http://schemas.microsoft.com/office/drawing/2014/main" id="{D33426F8-5064-7E96-556E-730C138DF19A}"/>
              </a:ext>
            </a:extLst>
          </p:cNvPr>
          <p:cNvSpPr>
            <a:spLocks noGrp="1"/>
          </p:cNvSpPr>
          <p:nvPr>
            <p:ph sz="half" idx="2"/>
          </p:nvPr>
        </p:nvSpPr>
        <p:spPr>
          <a:xfrm>
            <a:off x="6322964" y="670939"/>
            <a:ext cx="3238339" cy="2171973"/>
          </a:xfrm>
        </p:spPr>
        <p:txBody>
          <a:bodyPr>
            <a:normAutofit fontScale="85000" lnSpcReduction="20000"/>
          </a:bodyPr>
          <a:lstStyle/>
          <a:p>
            <a:pPr algn="l">
              <a:buFont typeface="Arial" panose="020B0604020202020204" pitchFamily="34" charset="0"/>
              <a:buChar char="•"/>
            </a:pPr>
            <a:r>
              <a:rPr lang="en-CA" b="0" i="0" dirty="0" err="1">
                <a:solidFill>
                  <a:srgbClr val="374151"/>
                </a:solidFill>
                <a:effectLst/>
                <a:latin typeface="Söhne"/>
              </a:rPr>
              <a:t>MonArch</a:t>
            </a:r>
            <a:r>
              <a:rPr lang="en-CA" b="0" i="0" dirty="0">
                <a:solidFill>
                  <a:srgbClr val="374151"/>
                </a:solidFill>
                <a:effectLst/>
                <a:latin typeface="Söhne"/>
              </a:rPr>
              <a:t> uses two methods for data collection: numeric data is sent to a TSDB through the SSMC for efficient collection and storage.</a:t>
            </a:r>
          </a:p>
          <a:p>
            <a:pPr algn="l">
              <a:buFont typeface="Arial" panose="020B0604020202020204" pitchFamily="34" charset="0"/>
              <a:buChar char="•"/>
            </a:pPr>
            <a:r>
              <a:rPr lang="en-CA" b="0" i="0" dirty="0">
                <a:solidFill>
                  <a:srgbClr val="374151"/>
                </a:solidFill>
                <a:effectLst/>
                <a:latin typeface="Söhne"/>
              </a:rPr>
              <a:t>This </a:t>
            </a:r>
            <a:r>
              <a:rPr lang="en-CA" dirty="0">
                <a:solidFill>
                  <a:srgbClr val="374151"/>
                </a:solidFill>
                <a:latin typeface="Söhne"/>
              </a:rPr>
              <a:t>slide shows a c</a:t>
            </a:r>
            <a:r>
              <a:rPr lang="en-CA" b="0" i="0" dirty="0">
                <a:solidFill>
                  <a:srgbClr val="374151"/>
                </a:solidFill>
                <a:effectLst/>
                <a:latin typeface="Söhne"/>
              </a:rPr>
              <a:t>omparison of </a:t>
            </a:r>
            <a:r>
              <a:rPr lang="en-CA" b="0" i="0" dirty="0" err="1">
                <a:solidFill>
                  <a:srgbClr val="374151"/>
                </a:solidFill>
                <a:effectLst/>
                <a:latin typeface="Söhne"/>
              </a:rPr>
              <a:t>MonArch</a:t>
            </a:r>
            <a:r>
              <a:rPr lang="en-CA" b="0" i="0" dirty="0">
                <a:solidFill>
                  <a:srgbClr val="374151"/>
                </a:solidFill>
                <a:effectLst/>
                <a:latin typeface="Söhne"/>
              </a:rPr>
              <a:t> with and without SSMC in terms of monitoring overhead and storage usage.</a:t>
            </a:r>
            <a:br>
              <a:rPr lang="en-CA" b="0" i="0" dirty="0">
                <a:solidFill>
                  <a:srgbClr val="374151"/>
                </a:solidFill>
                <a:effectLst/>
                <a:latin typeface="Söhne"/>
              </a:rPr>
            </a:br>
            <a:endParaRPr lang="en-CA" b="0" i="0" dirty="0">
              <a:solidFill>
                <a:srgbClr val="374151"/>
              </a:solidFill>
              <a:effectLst/>
              <a:latin typeface="Söhne"/>
            </a:endParaRPr>
          </a:p>
          <a:p>
            <a:pPr algn="l">
              <a:buFont typeface="Arial" panose="020B0604020202020204" pitchFamily="34" charset="0"/>
              <a:buChar char="•"/>
            </a:pPr>
            <a:r>
              <a:rPr lang="en-CA" b="0" i="0" dirty="0">
                <a:solidFill>
                  <a:srgbClr val="374151"/>
                </a:solidFill>
                <a:effectLst/>
                <a:latin typeface="Söhne"/>
              </a:rPr>
              <a:t>Figure (top) shows there is an almost 10x decrease in the monitoring overhead compared to the </a:t>
            </a:r>
            <a:r>
              <a:rPr lang="en-CA" b="0" i="0" dirty="0" err="1">
                <a:solidFill>
                  <a:srgbClr val="374151"/>
                </a:solidFill>
                <a:effectLst/>
                <a:latin typeface="Söhne"/>
              </a:rPr>
              <a:t>MonArch</a:t>
            </a:r>
            <a:r>
              <a:rPr lang="en-CA" b="0" i="0" dirty="0">
                <a:solidFill>
                  <a:srgbClr val="374151"/>
                </a:solidFill>
                <a:effectLst/>
                <a:latin typeface="Söhne"/>
              </a:rPr>
              <a:t> variant without SSMC due to the efficient storage of metric data in a compressed format in a TSDB.</a:t>
            </a:r>
          </a:p>
          <a:p>
            <a:pPr algn="l">
              <a:buFont typeface="Arial" panose="020B0604020202020204" pitchFamily="34" charset="0"/>
              <a:buChar char="•"/>
            </a:pPr>
            <a:r>
              <a:rPr lang="en-CA" b="0" i="0" dirty="0">
                <a:solidFill>
                  <a:srgbClr val="374151"/>
                </a:solidFill>
                <a:effectLst/>
                <a:latin typeface="Söhne"/>
              </a:rPr>
              <a:t>Figure (bottom) shows a significant reduction in storage overhead achieved by </a:t>
            </a:r>
            <a:r>
              <a:rPr lang="en-CA" b="0" i="0" dirty="0" err="1">
                <a:solidFill>
                  <a:srgbClr val="374151"/>
                </a:solidFill>
                <a:effectLst/>
                <a:latin typeface="Söhne"/>
              </a:rPr>
              <a:t>MonArch</a:t>
            </a:r>
            <a:r>
              <a:rPr lang="en-CA" b="0" i="0" dirty="0">
                <a:solidFill>
                  <a:srgbClr val="374151"/>
                </a:solidFill>
                <a:effectLst/>
                <a:latin typeface="Söhne"/>
              </a:rPr>
              <a:t> compared to its variant without SSMC.</a:t>
            </a:r>
          </a:p>
        </p:txBody>
      </p:sp>
      <p:pic>
        <p:nvPicPr>
          <p:cNvPr id="9" name="Picture 8" descr="Chart, bar chart&#10;&#10;Description automatically generated">
            <a:extLst>
              <a:ext uri="{FF2B5EF4-FFF2-40B4-BE49-F238E27FC236}">
                <a16:creationId xmlns:a16="http://schemas.microsoft.com/office/drawing/2014/main" id="{8B64470A-6D03-BFB2-6446-7BEFD7325495}"/>
              </a:ext>
            </a:extLst>
          </p:cNvPr>
          <p:cNvPicPr>
            <a:picLocks noChangeAspect="1"/>
          </p:cNvPicPr>
          <p:nvPr/>
        </p:nvPicPr>
        <p:blipFill rotWithShape="1">
          <a:blip r:embed="rId3">
            <a:extLst>
              <a:ext uri="{28A0092B-C50C-407E-A947-70E740481C1C}">
                <a14:useLocalDpi xmlns:a14="http://schemas.microsoft.com/office/drawing/2010/main" val="0"/>
              </a:ext>
            </a:extLst>
          </a:blip>
          <a:srcRect t="7585" b="20320"/>
          <a:stretch/>
        </p:blipFill>
        <p:spPr>
          <a:xfrm>
            <a:off x="122903" y="600140"/>
            <a:ext cx="2847074" cy="1531220"/>
          </a:xfrm>
          <a:prstGeom prst="rect">
            <a:avLst/>
          </a:prstGeom>
        </p:spPr>
      </p:pic>
      <p:pic>
        <p:nvPicPr>
          <p:cNvPr id="11" name="Picture 10" descr="Chart, bar chart, histogram&#10;&#10;Description automatically generated">
            <a:extLst>
              <a:ext uri="{FF2B5EF4-FFF2-40B4-BE49-F238E27FC236}">
                <a16:creationId xmlns:a16="http://schemas.microsoft.com/office/drawing/2014/main" id="{FDFFEAC4-E272-1045-3625-C50DE09D6602}"/>
              </a:ext>
            </a:extLst>
          </p:cNvPr>
          <p:cNvPicPr>
            <a:picLocks noChangeAspect="1"/>
          </p:cNvPicPr>
          <p:nvPr/>
        </p:nvPicPr>
        <p:blipFill rotWithShape="1">
          <a:blip r:embed="rId4">
            <a:extLst>
              <a:ext uri="{28A0092B-C50C-407E-A947-70E740481C1C}">
                <a14:useLocalDpi xmlns:a14="http://schemas.microsoft.com/office/drawing/2010/main" val="0"/>
              </a:ext>
            </a:extLst>
          </a:blip>
          <a:srcRect t="9208" b="16676"/>
          <a:stretch/>
        </p:blipFill>
        <p:spPr>
          <a:xfrm>
            <a:off x="3017494" y="600140"/>
            <a:ext cx="2625403" cy="1531220"/>
          </a:xfrm>
          <a:prstGeom prst="rect">
            <a:avLst/>
          </a:prstGeom>
        </p:spPr>
      </p:pic>
      <p:sp>
        <p:nvSpPr>
          <p:cNvPr id="2" name="Slide Number Placeholder 1">
            <a:extLst>
              <a:ext uri="{FF2B5EF4-FFF2-40B4-BE49-F238E27FC236}">
                <a16:creationId xmlns:a16="http://schemas.microsoft.com/office/drawing/2014/main" id="{5422FF32-49B7-6C01-89AE-E9A6C140DA37}"/>
              </a:ext>
            </a:extLst>
          </p:cNvPr>
          <p:cNvSpPr>
            <a:spLocks noGrp="1"/>
          </p:cNvSpPr>
          <p:nvPr>
            <p:ph type="sldNum" sz="quarter" idx="12"/>
          </p:nvPr>
        </p:nvSpPr>
        <p:spPr/>
        <p:txBody>
          <a:bodyPr/>
          <a:lstStyle/>
          <a:p>
            <a:pPr marL="85090">
              <a:lnSpc>
                <a:spcPts val="770"/>
              </a:lnSpc>
            </a:pPr>
            <a:fld id="{81D60167-4931-47E6-BA6A-407CBD079E47}" type="slidenum">
              <a:rPr lang="en-US" spc="-5" smtClean="0"/>
              <a:t>17</a:t>
            </a:fld>
            <a:endParaRPr lang="en-US" spc="-5"/>
          </a:p>
        </p:txBody>
      </p:sp>
      <p:sp>
        <p:nvSpPr>
          <p:cNvPr id="10" name="TextBox 9">
            <a:extLst>
              <a:ext uri="{FF2B5EF4-FFF2-40B4-BE49-F238E27FC236}">
                <a16:creationId xmlns:a16="http://schemas.microsoft.com/office/drawing/2014/main" id="{77C0FA5F-27CB-21E3-9EAE-08446979CC1A}"/>
              </a:ext>
            </a:extLst>
          </p:cNvPr>
          <p:cNvSpPr txBox="1"/>
          <p:nvPr/>
        </p:nvSpPr>
        <p:spPr>
          <a:xfrm>
            <a:off x="375377" y="2131360"/>
            <a:ext cx="2642117" cy="507831"/>
          </a:xfrm>
          <a:prstGeom prst="rect">
            <a:avLst/>
          </a:prstGeom>
          <a:noFill/>
        </p:spPr>
        <p:txBody>
          <a:bodyPr wrap="square" rtlCol="0">
            <a:spAutoFit/>
          </a:bodyPr>
          <a:lstStyle/>
          <a:p>
            <a:pPr algn="ctr"/>
            <a:r>
              <a:rPr lang="en-CA" sz="900" b="1" dirty="0">
                <a:latin typeface="Lato" panose="020F0502020204030203" pitchFamily="34" charset="77"/>
              </a:rPr>
              <a:t>Figure: 10x reduction in monitoring overhead when using segment specific metrics collector (SSMC)</a:t>
            </a:r>
          </a:p>
        </p:txBody>
      </p:sp>
      <p:sp>
        <p:nvSpPr>
          <p:cNvPr id="12" name="TextBox 11">
            <a:extLst>
              <a:ext uri="{FF2B5EF4-FFF2-40B4-BE49-F238E27FC236}">
                <a16:creationId xmlns:a16="http://schemas.microsoft.com/office/drawing/2014/main" id="{CEBB09CC-BC53-6C45-D496-5516620838BA}"/>
              </a:ext>
            </a:extLst>
          </p:cNvPr>
          <p:cNvSpPr txBox="1"/>
          <p:nvPr/>
        </p:nvSpPr>
        <p:spPr>
          <a:xfrm>
            <a:off x="3017494" y="2126704"/>
            <a:ext cx="2642117" cy="369332"/>
          </a:xfrm>
          <a:prstGeom prst="rect">
            <a:avLst/>
          </a:prstGeom>
          <a:noFill/>
        </p:spPr>
        <p:txBody>
          <a:bodyPr wrap="square" rtlCol="0">
            <a:spAutoFit/>
          </a:bodyPr>
          <a:lstStyle/>
          <a:p>
            <a:pPr algn="ctr"/>
            <a:r>
              <a:rPr lang="en-CA" sz="900" b="1" dirty="0">
                <a:latin typeface="Lato" panose="020F0502020204030203" pitchFamily="34" charset="77"/>
              </a:rPr>
              <a:t>Figure: 10x reduction in storage due to efficient TSDB representation</a:t>
            </a:r>
          </a:p>
        </p:txBody>
      </p:sp>
    </p:spTree>
    <p:extLst>
      <p:ext uri="{BB962C8B-B14F-4D97-AF65-F5344CB8AC3E}">
        <p14:creationId xmlns:p14="http://schemas.microsoft.com/office/powerpoint/2010/main" val="34471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DD2A0-8316-E020-A069-A5658EBC052F}"/>
              </a:ext>
            </a:extLst>
          </p:cNvPr>
          <p:cNvSpPr>
            <a:spLocks noGrp="1"/>
          </p:cNvSpPr>
          <p:nvPr>
            <p:ph type="title"/>
          </p:nvPr>
        </p:nvSpPr>
        <p:spPr/>
        <p:txBody>
          <a:bodyPr/>
          <a:lstStyle/>
          <a:p>
            <a:r>
              <a:rPr lang="en-CA" dirty="0"/>
              <a:t>Evaluation: Ingestion time and Accuracy</a:t>
            </a:r>
          </a:p>
        </p:txBody>
      </p:sp>
      <p:sp>
        <p:nvSpPr>
          <p:cNvPr id="8" name="Content Placeholder 7">
            <a:extLst>
              <a:ext uri="{FF2B5EF4-FFF2-40B4-BE49-F238E27FC236}">
                <a16:creationId xmlns:a16="http://schemas.microsoft.com/office/drawing/2014/main" id="{D33426F8-5064-7E96-556E-730C138DF19A}"/>
              </a:ext>
            </a:extLst>
          </p:cNvPr>
          <p:cNvSpPr>
            <a:spLocks noGrp="1"/>
          </p:cNvSpPr>
          <p:nvPr>
            <p:ph sz="half" idx="2"/>
          </p:nvPr>
        </p:nvSpPr>
        <p:spPr>
          <a:xfrm>
            <a:off x="2852833" y="627518"/>
            <a:ext cx="2092277" cy="1066625"/>
          </a:xfrm>
        </p:spPr>
        <p:txBody>
          <a:bodyPr>
            <a:normAutofit/>
          </a:bodyPr>
          <a:lstStyle/>
          <a:p>
            <a:pPr algn="l">
              <a:buFont typeface="Wingdings" pitchFamily="2" charset="2"/>
              <a:buChar char="§"/>
            </a:pPr>
            <a:r>
              <a:rPr lang="en-CA" sz="1100" b="0" i="0" dirty="0" err="1">
                <a:solidFill>
                  <a:srgbClr val="374151"/>
                </a:solidFill>
                <a:effectLst/>
                <a:latin typeface="Lato" panose="020F0502020204030203" pitchFamily="34" charset="77"/>
              </a:rPr>
              <a:t>MonArch</a:t>
            </a:r>
            <a:r>
              <a:rPr lang="en-CA" sz="1100" b="0" i="0" dirty="0">
                <a:solidFill>
                  <a:srgbClr val="374151"/>
                </a:solidFill>
                <a:effectLst/>
                <a:latin typeface="Lato" panose="020F0502020204030203" pitchFamily="34" charset="77"/>
              </a:rPr>
              <a:t> has minimal impact on ingestion time</a:t>
            </a:r>
          </a:p>
          <a:p>
            <a:pPr>
              <a:buFont typeface="Wingdings" pitchFamily="2" charset="2"/>
              <a:buChar char="§"/>
            </a:pPr>
            <a:r>
              <a:rPr lang="en-CA" sz="1100" b="0" i="0" dirty="0">
                <a:solidFill>
                  <a:srgbClr val="374151"/>
                </a:solidFill>
                <a:effectLst/>
                <a:latin typeface="Lato" panose="020F0502020204030203" pitchFamily="34" charset="77"/>
              </a:rPr>
              <a:t>Scales effectively with the number of slices</a:t>
            </a:r>
          </a:p>
        </p:txBody>
      </p:sp>
      <p:pic>
        <p:nvPicPr>
          <p:cNvPr id="9" name="Picture 8" descr="Diagram&#10;&#10;Description automatically generated">
            <a:extLst>
              <a:ext uri="{FF2B5EF4-FFF2-40B4-BE49-F238E27FC236}">
                <a16:creationId xmlns:a16="http://schemas.microsoft.com/office/drawing/2014/main" id="{97D027F0-E1E5-1A0A-DED8-24C013266D07}"/>
              </a:ext>
            </a:extLst>
          </p:cNvPr>
          <p:cNvPicPr>
            <a:picLocks noChangeAspect="1"/>
          </p:cNvPicPr>
          <p:nvPr/>
        </p:nvPicPr>
        <p:blipFill rotWithShape="1">
          <a:blip r:embed="rId3">
            <a:extLst>
              <a:ext uri="{28A0092B-C50C-407E-A947-70E740481C1C}">
                <a14:useLocalDpi xmlns:a14="http://schemas.microsoft.com/office/drawing/2010/main" val="0"/>
              </a:ext>
            </a:extLst>
          </a:blip>
          <a:srcRect t="14733" b="17098"/>
          <a:stretch/>
        </p:blipFill>
        <p:spPr>
          <a:xfrm>
            <a:off x="171379" y="629304"/>
            <a:ext cx="2521766" cy="1358062"/>
          </a:xfrm>
          <a:prstGeom prst="rect">
            <a:avLst/>
          </a:prstGeom>
        </p:spPr>
      </p:pic>
      <p:pic>
        <p:nvPicPr>
          <p:cNvPr id="11" name="Picture 10" descr="Chart, histogram&#10;&#10;Description automatically generated">
            <a:extLst>
              <a:ext uri="{FF2B5EF4-FFF2-40B4-BE49-F238E27FC236}">
                <a16:creationId xmlns:a16="http://schemas.microsoft.com/office/drawing/2014/main" id="{54D3B875-D4A0-C228-1443-C6F3A7FEB975}"/>
              </a:ext>
            </a:extLst>
          </p:cNvPr>
          <p:cNvPicPr>
            <a:picLocks noChangeAspect="1"/>
          </p:cNvPicPr>
          <p:nvPr/>
        </p:nvPicPr>
        <p:blipFill rotWithShape="1">
          <a:blip r:embed="rId4">
            <a:extLst>
              <a:ext uri="{28A0092B-C50C-407E-A947-70E740481C1C}">
                <a14:useLocalDpi xmlns:a14="http://schemas.microsoft.com/office/drawing/2010/main" val="0"/>
              </a:ext>
            </a:extLst>
          </a:blip>
          <a:srcRect t="12123" b="15732"/>
          <a:stretch/>
        </p:blipFill>
        <p:spPr>
          <a:xfrm>
            <a:off x="2838010" y="627518"/>
            <a:ext cx="2521765" cy="1418459"/>
          </a:xfrm>
          <a:prstGeom prst="rect">
            <a:avLst/>
          </a:prstGeom>
        </p:spPr>
      </p:pic>
      <p:sp>
        <p:nvSpPr>
          <p:cNvPr id="2" name="Slide Number Placeholder 1">
            <a:extLst>
              <a:ext uri="{FF2B5EF4-FFF2-40B4-BE49-F238E27FC236}">
                <a16:creationId xmlns:a16="http://schemas.microsoft.com/office/drawing/2014/main" id="{8E221974-40F1-8B61-CCA1-7CE0EA2F73FD}"/>
              </a:ext>
            </a:extLst>
          </p:cNvPr>
          <p:cNvSpPr>
            <a:spLocks noGrp="1"/>
          </p:cNvSpPr>
          <p:nvPr>
            <p:ph type="sldNum" sz="quarter" idx="12"/>
          </p:nvPr>
        </p:nvSpPr>
        <p:spPr/>
        <p:txBody>
          <a:bodyPr/>
          <a:lstStyle/>
          <a:p>
            <a:pPr marL="85090">
              <a:lnSpc>
                <a:spcPts val="770"/>
              </a:lnSpc>
            </a:pPr>
            <a:fld id="{81D60167-4931-47E6-BA6A-407CBD079E47}" type="slidenum">
              <a:rPr lang="en-US" spc="-5" smtClean="0"/>
              <a:t>18</a:t>
            </a:fld>
            <a:endParaRPr lang="en-US" spc="-5"/>
          </a:p>
        </p:txBody>
      </p:sp>
      <p:sp>
        <p:nvSpPr>
          <p:cNvPr id="3" name="TextBox 2">
            <a:extLst>
              <a:ext uri="{FF2B5EF4-FFF2-40B4-BE49-F238E27FC236}">
                <a16:creationId xmlns:a16="http://schemas.microsoft.com/office/drawing/2014/main" id="{367A74FA-D06D-84FE-ADBF-85EA96ECF0BE}"/>
              </a:ext>
            </a:extLst>
          </p:cNvPr>
          <p:cNvSpPr txBox="1"/>
          <p:nvPr/>
        </p:nvSpPr>
        <p:spPr>
          <a:xfrm>
            <a:off x="354112" y="2017564"/>
            <a:ext cx="2387509" cy="369332"/>
          </a:xfrm>
          <a:prstGeom prst="rect">
            <a:avLst/>
          </a:prstGeom>
          <a:noFill/>
        </p:spPr>
        <p:txBody>
          <a:bodyPr wrap="square" rtlCol="0">
            <a:spAutoFit/>
          </a:bodyPr>
          <a:lstStyle/>
          <a:p>
            <a:pPr algn="ctr"/>
            <a:r>
              <a:rPr lang="en-CA" sz="900" b="1" dirty="0">
                <a:latin typeface="Lato" panose="020F0502020204030203" pitchFamily="34" charset="77"/>
              </a:rPr>
              <a:t>Figure: Minimal impact on data ingestion time</a:t>
            </a:r>
          </a:p>
        </p:txBody>
      </p:sp>
      <p:sp>
        <p:nvSpPr>
          <p:cNvPr id="7" name="TextBox 6">
            <a:extLst>
              <a:ext uri="{FF2B5EF4-FFF2-40B4-BE49-F238E27FC236}">
                <a16:creationId xmlns:a16="http://schemas.microsoft.com/office/drawing/2014/main" id="{831B6325-C0C8-B5C0-6134-911FBE17A10D}"/>
              </a:ext>
            </a:extLst>
          </p:cNvPr>
          <p:cNvSpPr txBox="1"/>
          <p:nvPr/>
        </p:nvSpPr>
        <p:spPr>
          <a:xfrm>
            <a:off x="2886486" y="2013400"/>
            <a:ext cx="2473854" cy="369332"/>
          </a:xfrm>
          <a:prstGeom prst="rect">
            <a:avLst/>
          </a:prstGeom>
          <a:noFill/>
        </p:spPr>
        <p:txBody>
          <a:bodyPr wrap="square" rtlCol="0">
            <a:spAutoFit/>
          </a:bodyPr>
          <a:lstStyle/>
          <a:p>
            <a:pPr algn="ctr"/>
            <a:r>
              <a:rPr lang="en-CA" sz="900" b="1" dirty="0">
                <a:latin typeface="Lato" panose="020F0502020204030203" pitchFamily="34" charset="77"/>
              </a:rPr>
              <a:t>Figure: 5s interval offers reasonable trade-off among accuracy and overhead</a:t>
            </a:r>
          </a:p>
        </p:txBody>
      </p:sp>
    </p:spTree>
    <p:extLst>
      <p:ext uri="{BB962C8B-B14F-4D97-AF65-F5344CB8AC3E}">
        <p14:creationId xmlns:p14="http://schemas.microsoft.com/office/powerpoint/2010/main" val="26133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subTnLst>
                                    <p:set>
                                      <p:cBhvr override="childStyle">
                                        <p:cTn dur="1" fill="hold" display="0" masterRel="nextClick" afterEffect="1"/>
                                        <p:tgtEl>
                                          <p:spTgt spid="8">
                                            <p:txEl>
                                              <p:pRg st="1" end="1"/>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286A-CAEF-EE4C-ABA3-1112D58EDD62}"/>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4005E172-6DC0-1D49-8C15-06E0F18C1781}"/>
              </a:ext>
            </a:extLst>
          </p:cNvPr>
          <p:cNvSpPr>
            <a:spLocks noGrp="1"/>
          </p:cNvSpPr>
          <p:nvPr>
            <p:ph idx="1"/>
          </p:nvPr>
        </p:nvSpPr>
        <p:spPr>
          <a:xfrm>
            <a:off x="122903" y="668637"/>
            <a:ext cx="5471518" cy="1096664"/>
          </a:xfrm>
        </p:spPr>
        <p:txBody>
          <a:bodyPr>
            <a:normAutofit fontScale="62500" lnSpcReduction="20000"/>
          </a:bodyPr>
          <a:lstStyle/>
          <a:p>
            <a:r>
              <a:rPr lang="en-US" sz="1600" dirty="0">
                <a:latin typeface="Lato" panose="020F0502020204030203" pitchFamily="34" charset="77"/>
              </a:rPr>
              <a:t>5G </a:t>
            </a:r>
            <a:r>
              <a:rPr lang="en-US" sz="1600" dirty="0" err="1">
                <a:latin typeface="Lato" panose="020F0502020204030203" pitchFamily="34" charset="77"/>
              </a:rPr>
              <a:t>MonArch</a:t>
            </a:r>
            <a:r>
              <a:rPr lang="en-US" sz="1600" dirty="0">
                <a:latin typeface="Lato" panose="020F0502020204030203" pitchFamily="34" charset="77"/>
              </a:rPr>
              <a:t> is a scalable monitoring architecture that can monitor the 5G network at different levels such as network slices, network functions, and infrastructure</a:t>
            </a:r>
          </a:p>
          <a:p>
            <a:r>
              <a:rPr lang="en-US" sz="1600" dirty="0">
                <a:latin typeface="Lato" panose="020F0502020204030203" pitchFamily="34" charset="77"/>
              </a:rPr>
              <a:t>We implemented 5G </a:t>
            </a:r>
            <a:r>
              <a:rPr lang="en-US" sz="1600" dirty="0" err="1">
                <a:latin typeface="Lato" panose="020F0502020204030203" pitchFamily="34" charset="77"/>
              </a:rPr>
              <a:t>MonArch</a:t>
            </a:r>
            <a:r>
              <a:rPr lang="en-US" sz="1600" dirty="0">
                <a:latin typeface="Lato" panose="020F0502020204030203" pitchFamily="34" charset="77"/>
              </a:rPr>
              <a:t> on a 5G testbed and validated it by computing network slice throughput KPI</a:t>
            </a:r>
          </a:p>
          <a:p>
            <a:r>
              <a:rPr lang="en-CA" sz="1600" dirty="0">
                <a:effectLst/>
                <a:latin typeface="Lato" panose="020F0502020204030203" pitchFamily="34" charset="77"/>
              </a:rPr>
              <a:t>From the evaluation results, we see that the architecture scales well with the number of slices </a:t>
            </a:r>
            <a:endParaRPr lang="en-CA" sz="1600" dirty="0">
              <a:latin typeface="Lato" panose="020F0502020204030203" pitchFamily="34" charset="77"/>
            </a:endParaRPr>
          </a:p>
          <a:p>
            <a:endParaRPr lang="en-US" dirty="0">
              <a:latin typeface="Lato" panose="020F0502020204030203" pitchFamily="34" charset="77"/>
            </a:endParaRPr>
          </a:p>
        </p:txBody>
      </p:sp>
      <p:sp>
        <p:nvSpPr>
          <p:cNvPr id="9" name="TextBox 8">
            <a:extLst>
              <a:ext uri="{FF2B5EF4-FFF2-40B4-BE49-F238E27FC236}">
                <a16:creationId xmlns:a16="http://schemas.microsoft.com/office/drawing/2014/main" id="{77344574-9B5B-A46A-185A-C64FEEABDE17}"/>
              </a:ext>
            </a:extLst>
          </p:cNvPr>
          <p:cNvSpPr txBox="1"/>
          <p:nvPr/>
        </p:nvSpPr>
        <p:spPr>
          <a:xfrm>
            <a:off x="1162050" y="1881612"/>
            <a:ext cx="3968750" cy="677108"/>
          </a:xfrm>
          <a:prstGeom prst="rect">
            <a:avLst/>
          </a:prstGeom>
          <a:noFill/>
        </p:spPr>
        <p:txBody>
          <a:bodyPr wrap="square" rtlCol="0">
            <a:spAutoFit/>
          </a:bodyPr>
          <a:lstStyle/>
          <a:p>
            <a:r>
              <a:rPr lang="en-US" sz="1000" b="1" dirty="0"/>
              <a:t>The project is open-source!</a:t>
            </a:r>
            <a:br>
              <a:rPr lang="en-US" sz="1000" b="1" dirty="0"/>
            </a:br>
            <a:r>
              <a:rPr lang="en-US" sz="1000" dirty="0"/>
              <a:t>Please visit </a:t>
            </a:r>
            <a:r>
              <a:rPr lang="en-US" sz="1000" dirty="0">
                <a:hlinkClick r:id="rId3"/>
              </a:rPr>
              <a:t>https://</a:t>
            </a:r>
            <a:r>
              <a:rPr lang="en-US" sz="1000" dirty="0" err="1">
                <a:hlinkClick r:id="rId3"/>
              </a:rPr>
              <a:t>github.com</a:t>
            </a:r>
            <a:r>
              <a:rPr lang="en-US" sz="1000" dirty="0">
                <a:hlinkClick r:id="rId3"/>
              </a:rPr>
              <a:t>/</a:t>
            </a:r>
            <a:r>
              <a:rPr lang="en-US" sz="1000" dirty="0" err="1">
                <a:hlinkClick r:id="rId3"/>
              </a:rPr>
              <a:t>niloysh</a:t>
            </a:r>
            <a:r>
              <a:rPr lang="en-US" sz="1000" dirty="0">
                <a:hlinkClick r:id="rId3"/>
              </a:rPr>
              <a:t>/5g-monarch</a:t>
            </a:r>
            <a:r>
              <a:rPr lang="en-US" sz="1000" dirty="0"/>
              <a:t>.</a:t>
            </a:r>
          </a:p>
          <a:p>
            <a:endParaRPr lang="en-US" dirty="0"/>
          </a:p>
        </p:txBody>
      </p:sp>
      <p:pic>
        <p:nvPicPr>
          <p:cNvPr id="11" name="Picture 10" descr="Qr code&#10;&#10;Description automatically generated">
            <a:extLst>
              <a:ext uri="{FF2B5EF4-FFF2-40B4-BE49-F238E27FC236}">
                <a16:creationId xmlns:a16="http://schemas.microsoft.com/office/drawing/2014/main" id="{EBD24CC6-B735-6CEA-516B-D4305C0B4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03" y="1765301"/>
            <a:ext cx="1096664" cy="1096664"/>
          </a:xfrm>
          <a:prstGeom prst="rect">
            <a:avLst/>
          </a:prstGeom>
        </p:spPr>
      </p:pic>
      <p:sp>
        <p:nvSpPr>
          <p:cNvPr id="4" name="Slide Number Placeholder 3">
            <a:extLst>
              <a:ext uri="{FF2B5EF4-FFF2-40B4-BE49-F238E27FC236}">
                <a16:creationId xmlns:a16="http://schemas.microsoft.com/office/drawing/2014/main" id="{D62B1EE4-F4A7-5EC4-114E-484A4C233F48}"/>
              </a:ext>
            </a:extLst>
          </p:cNvPr>
          <p:cNvSpPr>
            <a:spLocks noGrp="1"/>
          </p:cNvSpPr>
          <p:nvPr>
            <p:ph type="sldNum" sz="quarter" idx="12"/>
          </p:nvPr>
        </p:nvSpPr>
        <p:spPr/>
        <p:txBody>
          <a:bodyPr/>
          <a:lstStyle/>
          <a:p>
            <a:pPr marL="85090">
              <a:lnSpc>
                <a:spcPts val="770"/>
              </a:lnSpc>
            </a:pPr>
            <a:fld id="{81D60167-4931-47E6-BA6A-407CBD079E47}" type="slidenum">
              <a:rPr lang="en-US" spc="-5" smtClean="0"/>
              <a:t>19</a:t>
            </a:fld>
            <a:endParaRPr lang="en-US" spc="-5"/>
          </a:p>
        </p:txBody>
      </p:sp>
    </p:spTree>
    <p:extLst>
      <p:ext uri="{BB962C8B-B14F-4D97-AF65-F5344CB8AC3E}">
        <p14:creationId xmlns:p14="http://schemas.microsoft.com/office/powerpoint/2010/main" val="9823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00ACAF-66DA-3C5B-3EEF-F595D67F3CA3}"/>
              </a:ext>
            </a:extLst>
          </p:cNvPr>
          <p:cNvSpPr>
            <a:spLocks noGrp="1"/>
          </p:cNvSpPr>
          <p:nvPr>
            <p:ph type="body" sz="quarter" idx="13"/>
          </p:nvPr>
        </p:nvSpPr>
        <p:spPr/>
        <p:txBody>
          <a:bodyPr>
            <a:normAutofit fontScale="92500" lnSpcReduction="20000"/>
          </a:bodyPr>
          <a:lstStyle/>
          <a:p>
            <a:endParaRPr lang="en-CA"/>
          </a:p>
        </p:txBody>
      </p:sp>
      <p:sp>
        <p:nvSpPr>
          <p:cNvPr id="6" name="Title 5">
            <a:extLst>
              <a:ext uri="{FF2B5EF4-FFF2-40B4-BE49-F238E27FC236}">
                <a16:creationId xmlns:a16="http://schemas.microsoft.com/office/drawing/2014/main" id="{DAD0FF69-A115-FAFC-3FB1-379FBA509326}"/>
              </a:ext>
            </a:extLst>
          </p:cNvPr>
          <p:cNvSpPr>
            <a:spLocks noGrp="1"/>
          </p:cNvSpPr>
          <p:nvPr>
            <p:ph type="title"/>
          </p:nvPr>
        </p:nvSpPr>
        <p:spPr/>
        <p:txBody>
          <a:bodyPr/>
          <a:lstStyle/>
          <a:p>
            <a:r>
              <a:rPr lang="en-CA" dirty="0"/>
              <a:t>5G Network SLICE Monitoring</a:t>
            </a:r>
          </a:p>
        </p:txBody>
      </p:sp>
      <p:sp>
        <p:nvSpPr>
          <p:cNvPr id="2" name="Slide Number Placeholder 1">
            <a:extLst>
              <a:ext uri="{FF2B5EF4-FFF2-40B4-BE49-F238E27FC236}">
                <a16:creationId xmlns:a16="http://schemas.microsoft.com/office/drawing/2014/main" id="{9D4736C9-599D-C749-47A4-7284E2FE77A4}"/>
              </a:ext>
            </a:extLst>
          </p:cNvPr>
          <p:cNvSpPr>
            <a:spLocks noGrp="1"/>
          </p:cNvSpPr>
          <p:nvPr>
            <p:ph type="sldNum" sz="quarter" idx="12"/>
          </p:nvPr>
        </p:nvSpPr>
        <p:spPr/>
        <p:txBody>
          <a:bodyPr/>
          <a:lstStyle/>
          <a:p>
            <a:pPr marL="85090">
              <a:lnSpc>
                <a:spcPts val="770"/>
              </a:lnSpc>
            </a:pPr>
            <a:fld id="{81D60167-4931-47E6-BA6A-407CBD079E47}" type="slidenum">
              <a:rPr lang="en-US" spc="-5" smtClean="0"/>
              <a:t>2</a:t>
            </a:fld>
            <a:endParaRPr lang="en-US" spc="-5"/>
          </a:p>
        </p:txBody>
      </p:sp>
    </p:spTree>
    <p:extLst>
      <p:ext uri="{BB962C8B-B14F-4D97-AF65-F5344CB8AC3E}">
        <p14:creationId xmlns:p14="http://schemas.microsoft.com/office/powerpoint/2010/main" val="44123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8DD4729-FAB5-86EC-E3BF-C7EEBF5762D1}"/>
              </a:ext>
            </a:extLst>
          </p:cNvPr>
          <p:cNvSpPr>
            <a:spLocks noGrp="1"/>
          </p:cNvSpPr>
          <p:nvPr>
            <p:ph type="body" sz="quarter" idx="13"/>
          </p:nvPr>
        </p:nvSpPr>
        <p:spPr/>
        <p:txBody>
          <a:bodyPr>
            <a:normAutofit fontScale="92500" lnSpcReduction="20000"/>
          </a:bodyPr>
          <a:lstStyle/>
          <a:p>
            <a:endParaRPr lang="en-CA"/>
          </a:p>
        </p:txBody>
      </p:sp>
      <p:sp>
        <p:nvSpPr>
          <p:cNvPr id="7" name="Title 6">
            <a:extLst>
              <a:ext uri="{FF2B5EF4-FFF2-40B4-BE49-F238E27FC236}">
                <a16:creationId xmlns:a16="http://schemas.microsoft.com/office/drawing/2014/main" id="{E50254F4-B144-3007-D995-3B16518C60DF}"/>
              </a:ext>
            </a:extLst>
          </p:cNvPr>
          <p:cNvSpPr>
            <a:spLocks noGrp="1"/>
          </p:cNvSpPr>
          <p:nvPr>
            <p:ph type="title"/>
          </p:nvPr>
        </p:nvSpPr>
        <p:spPr/>
        <p:txBody>
          <a:bodyPr/>
          <a:lstStyle/>
          <a:p>
            <a:r>
              <a:rPr lang="en-CA" dirty="0"/>
              <a:t>Thank you!</a:t>
            </a:r>
          </a:p>
        </p:txBody>
      </p:sp>
      <p:sp>
        <p:nvSpPr>
          <p:cNvPr id="2" name="Slide Number Placeholder 1">
            <a:extLst>
              <a:ext uri="{FF2B5EF4-FFF2-40B4-BE49-F238E27FC236}">
                <a16:creationId xmlns:a16="http://schemas.microsoft.com/office/drawing/2014/main" id="{D950E6BD-A6D2-9C6D-2FEE-9C2BC979396F}"/>
              </a:ext>
            </a:extLst>
          </p:cNvPr>
          <p:cNvSpPr>
            <a:spLocks noGrp="1"/>
          </p:cNvSpPr>
          <p:nvPr>
            <p:ph type="sldNum" sz="quarter" idx="12"/>
          </p:nvPr>
        </p:nvSpPr>
        <p:spPr/>
        <p:txBody>
          <a:bodyPr/>
          <a:lstStyle/>
          <a:p>
            <a:pPr marL="85090">
              <a:lnSpc>
                <a:spcPts val="770"/>
              </a:lnSpc>
            </a:pPr>
            <a:fld id="{81D60167-4931-47E6-BA6A-407CBD079E47}" type="slidenum">
              <a:rPr lang="en-US" spc="-5" smtClean="0"/>
              <a:t>20</a:t>
            </a:fld>
            <a:endParaRPr lang="en-US" spc="-5"/>
          </a:p>
        </p:txBody>
      </p:sp>
    </p:spTree>
    <p:extLst>
      <p:ext uri="{BB962C8B-B14F-4D97-AF65-F5344CB8AC3E}">
        <p14:creationId xmlns:p14="http://schemas.microsoft.com/office/powerpoint/2010/main" val="17996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F619AC-DD27-86C6-B745-E4A9195A3187}"/>
              </a:ext>
            </a:extLst>
          </p:cNvPr>
          <p:cNvSpPr>
            <a:spLocks noGrp="1"/>
          </p:cNvSpPr>
          <p:nvPr>
            <p:ph type="title"/>
          </p:nvPr>
        </p:nvSpPr>
        <p:spPr/>
        <p:txBody>
          <a:bodyPr/>
          <a:lstStyle/>
          <a:p>
            <a:r>
              <a:rPr lang="en-CA" dirty="0"/>
              <a:t>Introduction</a:t>
            </a:r>
          </a:p>
        </p:txBody>
      </p:sp>
      <p:sp>
        <p:nvSpPr>
          <p:cNvPr id="8" name="Content Placeholder 7">
            <a:extLst>
              <a:ext uri="{FF2B5EF4-FFF2-40B4-BE49-F238E27FC236}">
                <a16:creationId xmlns:a16="http://schemas.microsoft.com/office/drawing/2014/main" id="{60863BB2-BEBC-174D-2AB4-9440534F9234}"/>
              </a:ext>
            </a:extLst>
          </p:cNvPr>
          <p:cNvSpPr>
            <a:spLocks noGrp="1"/>
          </p:cNvSpPr>
          <p:nvPr>
            <p:ph sz="half" idx="1"/>
          </p:nvPr>
        </p:nvSpPr>
        <p:spPr/>
        <p:txBody>
          <a:bodyPr>
            <a:normAutofit/>
          </a:bodyPr>
          <a:lstStyle/>
          <a:p>
            <a:pPr algn="l">
              <a:buFont typeface="Wingdings" pitchFamily="2" charset="2"/>
              <a:buChar char="§"/>
            </a:pPr>
            <a:r>
              <a:rPr lang="en-CA" sz="1100" b="0" i="0" dirty="0">
                <a:effectLst/>
                <a:latin typeface="Lato" panose="020F0502020204030203" pitchFamily="34" charset="77"/>
              </a:rPr>
              <a:t>Network slicing is a key enabler for emerging 5G and beyond applications</a:t>
            </a:r>
          </a:p>
          <a:p>
            <a:pPr algn="l">
              <a:buFont typeface="Wingdings" pitchFamily="2" charset="2"/>
              <a:buChar char="§"/>
            </a:pPr>
            <a:r>
              <a:rPr lang="en-CA" sz="1100" b="0" i="0" dirty="0">
                <a:effectLst/>
                <a:latin typeface="Lato" panose="020F0502020204030203" pitchFamily="34" charset="77"/>
              </a:rPr>
              <a:t>Network slicing allows multiple isolated end-to-end virtual networks</a:t>
            </a:r>
          </a:p>
          <a:p>
            <a:pPr>
              <a:buFont typeface="Wingdings" pitchFamily="2" charset="2"/>
              <a:buChar char="§"/>
            </a:pPr>
            <a:r>
              <a:rPr lang="en-CA" sz="1100" dirty="0">
                <a:latin typeface="Lato" panose="020F0502020204030203" pitchFamily="34" charset="77"/>
              </a:rPr>
              <a:t>State-of-the-art 5G orchestration and management algorithms are data- driven </a:t>
            </a:r>
          </a:p>
          <a:p>
            <a:pPr>
              <a:buFont typeface="Wingdings" pitchFamily="2" charset="2"/>
              <a:buChar char="§"/>
            </a:pPr>
            <a:r>
              <a:rPr lang="en-CA" sz="1100" dirty="0">
                <a:latin typeface="Lato" panose="020F0502020204030203" pitchFamily="34" charset="77"/>
              </a:rPr>
              <a:t>Network slicing introduces many challenges for 5G monitoring</a:t>
            </a:r>
            <a:r>
              <a:rPr lang="en-CA" sz="1100" b="0" i="0" dirty="0">
                <a:effectLst/>
                <a:latin typeface="Lato" panose="020F0502020204030203" pitchFamily="34" charset="77"/>
              </a:rPr>
              <a:t> </a:t>
            </a:r>
          </a:p>
          <a:p>
            <a:endParaRPr lang="en-CA" dirty="0"/>
          </a:p>
        </p:txBody>
      </p:sp>
      <p:pic>
        <p:nvPicPr>
          <p:cNvPr id="9" name="Content Placeholder 8" descr="A picture containing timeline&#10;&#10;Description automatically generated">
            <a:extLst>
              <a:ext uri="{FF2B5EF4-FFF2-40B4-BE49-F238E27FC236}">
                <a16:creationId xmlns:a16="http://schemas.microsoft.com/office/drawing/2014/main" id="{2106F3C2-3A08-758A-8888-ED73DB7C66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69281" y="629304"/>
            <a:ext cx="2676525" cy="1674656"/>
          </a:xfrm>
        </p:spPr>
      </p:pic>
      <p:sp>
        <p:nvSpPr>
          <p:cNvPr id="2" name="Slide Number Placeholder 1">
            <a:extLst>
              <a:ext uri="{FF2B5EF4-FFF2-40B4-BE49-F238E27FC236}">
                <a16:creationId xmlns:a16="http://schemas.microsoft.com/office/drawing/2014/main" id="{1FF7C478-9D94-2F50-3643-23C9FBEC75CB}"/>
              </a:ext>
            </a:extLst>
          </p:cNvPr>
          <p:cNvSpPr>
            <a:spLocks noGrp="1"/>
          </p:cNvSpPr>
          <p:nvPr>
            <p:ph type="sldNum" sz="quarter" idx="12"/>
          </p:nvPr>
        </p:nvSpPr>
        <p:spPr/>
        <p:txBody>
          <a:bodyPr/>
          <a:lstStyle/>
          <a:p>
            <a:pPr marL="85090">
              <a:lnSpc>
                <a:spcPts val="770"/>
              </a:lnSpc>
            </a:pPr>
            <a:fld id="{81D60167-4931-47E6-BA6A-407CBD079E47}" type="slidenum">
              <a:rPr lang="en-US" spc="-5" smtClean="0"/>
              <a:t>3</a:t>
            </a:fld>
            <a:endParaRPr lang="en-US" spc="-5"/>
          </a:p>
        </p:txBody>
      </p:sp>
      <p:sp>
        <p:nvSpPr>
          <p:cNvPr id="10" name="TextBox 9">
            <a:extLst>
              <a:ext uri="{FF2B5EF4-FFF2-40B4-BE49-F238E27FC236}">
                <a16:creationId xmlns:a16="http://schemas.microsoft.com/office/drawing/2014/main" id="{3B0CD3C4-EDFF-AE11-057C-8DE3E5311E54}"/>
              </a:ext>
            </a:extLst>
          </p:cNvPr>
          <p:cNvSpPr txBox="1"/>
          <p:nvPr/>
        </p:nvSpPr>
        <p:spPr>
          <a:xfrm>
            <a:off x="3334215" y="2391937"/>
            <a:ext cx="1773044" cy="230832"/>
          </a:xfrm>
          <a:prstGeom prst="rect">
            <a:avLst/>
          </a:prstGeom>
          <a:noFill/>
        </p:spPr>
        <p:txBody>
          <a:bodyPr wrap="square" rtlCol="0">
            <a:spAutoFit/>
          </a:bodyPr>
          <a:lstStyle/>
          <a:p>
            <a:pPr algn="ctr"/>
            <a:r>
              <a:rPr lang="en-CA" sz="900" dirty="0">
                <a:latin typeface="Lato" panose="020F0502020204030203" pitchFamily="34" charset="77"/>
              </a:rPr>
              <a:t>Figure: Network Slicing</a:t>
            </a:r>
          </a:p>
        </p:txBody>
      </p:sp>
      <p:sp>
        <p:nvSpPr>
          <p:cNvPr id="12" name="TextBox 11">
            <a:extLst>
              <a:ext uri="{FF2B5EF4-FFF2-40B4-BE49-F238E27FC236}">
                <a16:creationId xmlns:a16="http://schemas.microsoft.com/office/drawing/2014/main" id="{5873189A-8A5C-B34B-020C-BBD5E4DADFDC}"/>
              </a:ext>
            </a:extLst>
          </p:cNvPr>
          <p:cNvSpPr txBox="1"/>
          <p:nvPr/>
        </p:nvSpPr>
        <p:spPr>
          <a:xfrm>
            <a:off x="2909641" y="2578672"/>
            <a:ext cx="2642117" cy="230832"/>
          </a:xfrm>
          <a:prstGeom prst="rect">
            <a:avLst/>
          </a:prstGeom>
          <a:noFill/>
        </p:spPr>
        <p:txBody>
          <a:bodyPr wrap="square" rtlCol="0">
            <a:spAutoFit/>
          </a:bodyPr>
          <a:lstStyle/>
          <a:p>
            <a:pPr algn="ctr"/>
            <a:r>
              <a:rPr lang="en-CA" sz="900" dirty="0">
                <a:latin typeface="Lato" panose="020F0502020204030203" pitchFamily="34" charset="77"/>
              </a:rPr>
              <a:t>Figure: Data-driven 5G orchestration</a:t>
            </a:r>
          </a:p>
        </p:txBody>
      </p:sp>
      <p:pic>
        <p:nvPicPr>
          <p:cNvPr id="13" name="Content Placeholder 5" descr="Diagram&#10;&#10;Description automatically generated">
            <a:extLst>
              <a:ext uri="{FF2B5EF4-FFF2-40B4-BE49-F238E27FC236}">
                <a16:creationId xmlns:a16="http://schemas.microsoft.com/office/drawing/2014/main" id="{BA5EB4B1-1AE6-3516-6ECB-B2CD16AC7B0E}"/>
              </a:ext>
            </a:extLst>
          </p:cNvPr>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3000782" y="397688"/>
            <a:ext cx="2459837" cy="2104110"/>
          </a:xfrm>
          <a:prstGeom prst="rect">
            <a:avLst/>
          </a:prstGeom>
        </p:spPr>
      </p:pic>
    </p:spTree>
    <p:extLst>
      <p:ext uri="{BB962C8B-B14F-4D97-AF65-F5344CB8AC3E}">
        <p14:creationId xmlns:p14="http://schemas.microsoft.com/office/powerpoint/2010/main" val="4560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20A8-86DB-B95C-7B48-B686C261FE01}"/>
              </a:ext>
            </a:extLst>
          </p:cNvPr>
          <p:cNvSpPr>
            <a:spLocks noGrp="1"/>
          </p:cNvSpPr>
          <p:nvPr>
            <p:ph type="title"/>
          </p:nvPr>
        </p:nvSpPr>
        <p:spPr/>
        <p:txBody>
          <a:bodyPr/>
          <a:lstStyle/>
          <a:p>
            <a:r>
              <a:rPr lang="en-CA" dirty="0"/>
              <a:t>Challenges in 5G Network Slice Monitoring (1/2)</a:t>
            </a:r>
          </a:p>
        </p:txBody>
      </p:sp>
      <p:sp>
        <p:nvSpPr>
          <p:cNvPr id="3" name="Content Placeholder 2">
            <a:extLst>
              <a:ext uri="{FF2B5EF4-FFF2-40B4-BE49-F238E27FC236}">
                <a16:creationId xmlns:a16="http://schemas.microsoft.com/office/drawing/2014/main" id="{D558AF2D-2D16-C2FB-39F3-15B0AD18E78B}"/>
              </a:ext>
            </a:extLst>
          </p:cNvPr>
          <p:cNvSpPr>
            <a:spLocks noGrp="1"/>
          </p:cNvSpPr>
          <p:nvPr>
            <p:ph sz="half" idx="1"/>
          </p:nvPr>
        </p:nvSpPr>
        <p:spPr>
          <a:xfrm>
            <a:off x="122903" y="668636"/>
            <a:ext cx="3038311" cy="2171973"/>
          </a:xfrm>
        </p:spPr>
        <p:txBody>
          <a:bodyPr>
            <a:noAutofit/>
          </a:bodyPr>
          <a:lstStyle/>
          <a:p>
            <a:pPr algn="l">
              <a:buFont typeface="Wingdings" pitchFamily="2" charset="2"/>
              <a:buChar char="§"/>
            </a:pPr>
            <a:r>
              <a:rPr lang="en-CA" sz="1100" b="1" i="0" dirty="0">
                <a:solidFill>
                  <a:srgbClr val="374151"/>
                </a:solidFill>
                <a:effectLst/>
                <a:latin typeface="Lato" panose="020F0502020204030203" pitchFamily="34" charset="77"/>
              </a:rPr>
              <a:t>Limited Observability</a:t>
            </a:r>
          </a:p>
          <a:p>
            <a:pPr lvl="1">
              <a:buFont typeface="Wingdings" pitchFamily="2" charset="2"/>
              <a:buChar char="§"/>
            </a:pPr>
            <a:r>
              <a:rPr lang="en-CA" sz="1050" b="0" i="0" dirty="0">
                <a:solidFill>
                  <a:srgbClr val="374151"/>
                </a:solidFill>
                <a:effectLst/>
                <a:latin typeface="Lato" panose="020F0502020204030203" pitchFamily="34" charset="77"/>
              </a:rPr>
              <a:t>Traditional monitoring solutions are piecemeal solutions</a:t>
            </a:r>
          </a:p>
          <a:p>
            <a:pPr lvl="1">
              <a:buFont typeface="Wingdings" pitchFamily="2" charset="2"/>
              <a:buChar char="§"/>
            </a:pPr>
            <a:r>
              <a:rPr lang="en-CA" sz="1050" dirty="0">
                <a:solidFill>
                  <a:srgbClr val="374151"/>
                </a:solidFill>
                <a:latin typeface="Lato" panose="020F0502020204030203" pitchFamily="34" charset="77"/>
              </a:rPr>
              <a:t>O</a:t>
            </a:r>
            <a:r>
              <a:rPr lang="en-CA" sz="1050" b="0" i="0" dirty="0">
                <a:solidFill>
                  <a:srgbClr val="374151"/>
                </a:solidFill>
                <a:effectLst/>
                <a:latin typeface="Lato" panose="020F0502020204030203" pitchFamily="34" charset="77"/>
              </a:rPr>
              <a:t>nly monitor basic performance metrics</a:t>
            </a:r>
          </a:p>
          <a:p>
            <a:pPr lvl="1">
              <a:buFont typeface="Wingdings" pitchFamily="2" charset="2"/>
              <a:buChar char="§"/>
            </a:pPr>
            <a:r>
              <a:rPr lang="en-CA" sz="1050" b="0" i="0" dirty="0">
                <a:solidFill>
                  <a:srgbClr val="374151"/>
                </a:solidFill>
                <a:effectLst/>
                <a:latin typeface="Lato" panose="020F0502020204030203" pitchFamily="34" charset="77"/>
              </a:rPr>
              <a:t> </a:t>
            </a:r>
            <a:r>
              <a:rPr lang="en-CA" sz="1050" dirty="0">
                <a:solidFill>
                  <a:srgbClr val="374151"/>
                </a:solidFill>
                <a:latin typeface="Lato" panose="020F0502020204030203" pitchFamily="34" charset="77"/>
              </a:rPr>
              <a:t>Cannot </a:t>
            </a:r>
            <a:r>
              <a:rPr lang="en-CA" sz="1050" b="0" i="0" dirty="0">
                <a:solidFill>
                  <a:srgbClr val="374151"/>
                </a:solidFill>
                <a:effectLst/>
                <a:latin typeface="Lato" panose="020F0502020204030203" pitchFamily="34" charset="77"/>
              </a:rPr>
              <a:t>observe ephemeral cloud-native components like containers</a:t>
            </a:r>
          </a:p>
          <a:p>
            <a:pPr algn="l">
              <a:buFont typeface="Wingdings" pitchFamily="2" charset="2"/>
              <a:buChar char="§"/>
            </a:pPr>
            <a:r>
              <a:rPr lang="en-CA" sz="1100" b="1" i="0" dirty="0">
                <a:solidFill>
                  <a:srgbClr val="374151"/>
                </a:solidFill>
                <a:effectLst/>
                <a:latin typeface="Lato" panose="020F0502020204030203" pitchFamily="34" charset="77"/>
              </a:rPr>
              <a:t>Composite KPIs</a:t>
            </a:r>
            <a:endParaRPr lang="en-CA" sz="1100" dirty="0">
              <a:solidFill>
                <a:srgbClr val="374151"/>
              </a:solidFill>
              <a:latin typeface="Lato" panose="020F0502020204030203" pitchFamily="34" charset="77"/>
            </a:endParaRPr>
          </a:p>
          <a:p>
            <a:pPr lvl="1">
              <a:buFont typeface="Wingdings" pitchFamily="2" charset="2"/>
              <a:buChar char="§"/>
            </a:pPr>
            <a:r>
              <a:rPr lang="en-CA" sz="1050" b="0" i="0" dirty="0">
                <a:solidFill>
                  <a:srgbClr val="374151"/>
                </a:solidFill>
                <a:effectLst/>
                <a:latin typeface="Lato" panose="020F0502020204030203" pitchFamily="34" charset="77"/>
              </a:rPr>
              <a:t>Network slice KPIs requires correlating multiple infrastructure and NF-related metrics</a:t>
            </a:r>
          </a:p>
        </p:txBody>
      </p:sp>
      <p:pic>
        <p:nvPicPr>
          <p:cNvPr id="9" name="Content Placeholder 8" descr="Graphical user interface, diagram, text, application, chat or text message&#10;&#10;Description automatically generated">
            <a:extLst>
              <a:ext uri="{FF2B5EF4-FFF2-40B4-BE49-F238E27FC236}">
                <a16:creationId xmlns:a16="http://schemas.microsoft.com/office/drawing/2014/main" id="{CE061FE9-3BEA-0107-C0E2-B6B246CA030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78258" y="621766"/>
            <a:ext cx="2017948" cy="2001317"/>
          </a:xfrm>
        </p:spPr>
      </p:pic>
      <p:sp>
        <p:nvSpPr>
          <p:cNvPr id="6" name="Slide Number Placeholder 5">
            <a:extLst>
              <a:ext uri="{FF2B5EF4-FFF2-40B4-BE49-F238E27FC236}">
                <a16:creationId xmlns:a16="http://schemas.microsoft.com/office/drawing/2014/main" id="{B509A3C2-FC45-3DD3-131E-1B9963810AFC}"/>
              </a:ext>
            </a:extLst>
          </p:cNvPr>
          <p:cNvSpPr>
            <a:spLocks noGrp="1"/>
          </p:cNvSpPr>
          <p:nvPr>
            <p:ph type="sldNum" sz="quarter" idx="12"/>
          </p:nvPr>
        </p:nvSpPr>
        <p:spPr/>
        <p:txBody>
          <a:bodyPr/>
          <a:lstStyle/>
          <a:p>
            <a:pPr marL="85090">
              <a:lnSpc>
                <a:spcPts val="770"/>
              </a:lnSpc>
            </a:pPr>
            <a:fld id="{81D60167-4931-47E6-BA6A-407CBD079E47}" type="slidenum">
              <a:rPr lang="en-US" spc="-5" smtClean="0"/>
              <a:t>4</a:t>
            </a:fld>
            <a:endParaRPr lang="en-US" spc="-5"/>
          </a:p>
        </p:txBody>
      </p:sp>
      <p:sp>
        <p:nvSpPr>
          <p:cNvPr id="4" name="TextBox 3">
            <a:extLst>
              <a:ext uri="{FF2B5EF4-FFF2-40B4-BE49-F238E27FC236}">
                <a16:creationId xmlns:a16="http://schemas.microsoft.com/office/drawing/2014/main" id="{3B851298-3079-863A-B5D9-0FB3E5C62802}"/>
              </a:ext>
            </a:extLst>
          </p:cNvPr>
          <p:cNvSpPr txBox="1"/>
          <p:nvPr/>
        </p:nvSpPr>
        <p:spPr>
          <a:xfrm>
            <a:off x="3123683" y="2589095"/>
            <a:ext cx="2642117" cy="230832"/>
          </a:xfrm>
          <a:prstGeom prst="rect">
            <a:avLst/>
          </a:prstGeom>
          <a:noFill/>
        </p:spPr>
        <p:txBody>
          <a:bodyPr wrap="square" rtlCol="0">
            <a:spAutoFit/>
          </a:bodyPr>
          <a:lstStyle/>
          <a:p>
            <a:pPr algn="ctr"/>
            <a:r>
              <a:rPr lang="en-CA" sz="900" dirty="0">
                <a:latin typeface="Lato" panose="020F0502020204030203" pitchFamily="34" charset="77"/>
              </a:rPr>
              <a:t>Figure: 5G composite KPI</a:t>
            </a:r>
          </a:p>
        </p:txBody>
      </p:sp>
    </p:spTree>
    <p:extLst>
      <p:ext uri="{BB962C8B-B14F-4D97-AF65-F5344CB8AC3E}">
        <p14:creationId xmlns:p14="http://schemas.microsoft.com/office/powerpoint/2010/main" val="26235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20A8-86DB-B95C-7B48-B686C261FE01}"/>
              </a:ext>
            </a:extLst>
          </p:cNvPr>
          <p:cNvSpPr>
            <a:spLocks noGrp="1"/>
          </p:cNvSpPr>
          <p:nvPr>
            <p:ph type="title"/>
          </p:nvPr>
        </p:nvSpPr>
        <p:spPr/>
        <p:txBody>
          <a:bodyPr/>
          <a:lstStyle/>
          <a:p>
            <a:r>
              <a:rPr lang="en-CA" dirty="0"/>
              <a:t>Challenges in 5G Network Slice Monitoring (2/2)</a:t>
            </a:r>
          </a:p>
        </p:txBody>
      </p:sp>
      <p:sp>
        <p:nvSpPr>
          <p:cNvPr id="3" name="Content Placeholder 2">
            <a:extLst>
              <a:ext uri="{FF2B5EF4-FFF2-40B4-BE49-F238E27FC236}">
                <a16:creationId xmlns:a16="http://schemas.microsoft.com/office/drawing/2014/main" id="{D558AF2D-2D16-C2FB-39F3-15B0AD18E78B}"/>
              </a:ext>
            </a:extLst>
          </p:cNvPr>
          <p:cNvSpPr>
            <a:spLocks noGrp="1"/>
          </p:cNvSpPr>
          <p:nvPr>
            <p:ph idx="1"/>
          </p:nvPr>
        </p:nvSpPr>
        <p:spPr>
          <a:xfrm>
            <a:off x="122902" y="668636"/>
            <a:ext cx="5275715" cy="2174171"/>
          </a:xfrm>
        </p:spPr>
        <p:txBody>
          <a:bodyPr>
            <a:noAutofit/>
          </a:bodyPr>
          <a:lstStyle/>
          <a:p>
            <a:pPr algn="l">
              <a:buFont typeface="Wingdings" pitchFamily="2" charset="2"/>
              <a:buChar char="§"/>
            </a:pPr>
            <a:r>
              <a:rPr lang="en-CA" sz="1100" b="1" i="0" dirty="0">
                <a:effectLst/>
                <a:latin typeface="Lato" panose="020F0502020204030203" pitchFamily="34" charset="77"/>
              </a:rPr>
              <a:t>Complex Monitoring</a:t>
            </a:r>
          </a:p>
          <a:p>
            <a:pPr lvl="1">
              <a:buFont typeface="Wingdings" pitchFamily="2" charset="2"/>
              <a:buChar char="§"/>
            </a:pPr>
            <a:r>
              <a:rPr lang="en-US" sz="1050" dirty="0">
                <a:latin typeface="Lato" panose="020F0502020204030203" pitchFamily="34" charset="77"/>
              </a:rPr>
              <a:t>NFVI metrics (e.g., compute, memory) and VNFM metrics (e.g., replicas)</a:t>
            </a:r>
          </a:p>
          <a:p>
            <a:pPr lvl="1">
              <a:buFont typeface="Wingdings" pitchFamily="2" charset="2"/>
              <a:buChar char="§"/>
            </a:pPr>
            <a:r>
              <a:rPr lang="en-US" sz="1050" dirty="0">
                <a:latin typeface="Lato" panose="020F0502020204030203" pitchFamily="34" charset="77"/>
              </a:rPr>
              <a:t>Performance metrics from the NF (e.g., network I/O, restarts)</a:t>
            </a:r>
          </a:p>
          <a:p>
            <a:pPr lvl="1">
              <a:buFont typeface="Wingdings" pitchFamily="2" charset="2"/>
              <a:buChar char="§"/>
            </a:pPr>
            <a:r>
              <a:rPr lang="en-US" sz="1050" dirty="0">
                <a:latin typeface="Lato" panose="020F0502020204030203" pitchFamily="34" charset="77"/>
              </a:rPr>
              <a:t>Mobile specific metrics (e.g., GTP packets, number of active UEs)</a:t>
            </a:r>
          </a:p>
          <a:p>
            <a:pPr lvl="1">
              <a:buFont typeface="Wingdings" pitchFamily="2" charset="2"/>
              <a:buChar char="§"/>
            </a:pPr>
            <a:r>
              <a:rPr lang="en-US" sz="1050" dirty="0">
                <a:latin typeface="Lato" panose="020F0502020204030203" pitchFamily="34" charset="77"/>
              </a:rPr>
              <a:t>E2E measurements (e.g., slice latency, per hop delay, packet loss)</a:t>
            </a:r>
          </a:p>
          <a:p>
            <a:pPr>
              <a:buFont typeface="Wingdings" pitchFamily="2" charset="2"/>
              <a:buChar char="§"/>
            </a:pPr>
            <a:r>
              <a:rPr lang="en-US" sz="1100" b="1" dirty="0">
                <a:latin typeface="Lato" panose="020F0502020204030203" pitchFamily="34" charset="77"/>
              </a:rPr>
              <a:t>Need for novel monitoring architecture</a:t>
            </a:r>
          </a:p>
          <a:p>
            <a:pPr lvl="1">
              <a:buFont typeface="Wingdings" pitchFamily="2" charset="2"/>
              <a:buChar char="§"/>
            </a:pPr>
            <a:r>
              <a:rPr lang="en-US" sz="1050" dirty="0">
                <a:latin typeface="Lato" panose="020F0502020204030203" pitchFamily="34" charset="77"/>
              </a:rPr>
              <a:t>Seamless integration with cloud-native tools</a:t>
            </a:r>
          </a:p>
          <a:p>
            <a:pPr lvl="1">
              <a:buFont typeface="Wingdings" pitchFamily="2" charset="2"/>
              <a:buChar char="§"/>
            </a:pPr>
            <a:r>
              <a:rPr lang="en-US" sz="1050" dirty="0">
                <a:latin typeface="Lato" panose="020F0502020204030203" pitchFamily="34" charset="77"/>
              </a:rPr>
              <a:t>Facilitates collection and correlation of metrics and slice KPI computation</a:t>
            </a:r>
          </a:p>
          <a:p>
            <a:pPr lvl="2">
              <a:buFont typeface="Wingdings" pitchFamily="2" charset="2"/>
              <a:buChar char="§"/>
            </a:pPr>
            <a:endParaRPr lang="en-US" sz="1100" dirty="0">
              <a:latin typeface="Lato" panose="020F0502020204030203" pitchFamily="34" charset="77"/>
            </a:endParaRPr>
          </a:p>
          <a:p>
            <a:pPr lvl="2">
              <a:buFont typeface="Wingdings" pitchFamily="2" charset="2"/>
              <a:buChar char="§"/>
            </a:pPr>
            <a:endParaRPr lang="en-CA" sz="1100" b="0" i="0" dirty="0">
              <a:effectLst/>
              <a:latin typeface="Lato" panose="020F0502020204030203" pitchFamily="34" charset="77"/>
            </a:endParaRPr>
          </a:p>
        </p:txBody>
      </p:sp>
      <p:sp>
        <p:nvSpPr>
          <p:cNvPr id="6" name="Slide Number Placeholder 5">
            <a:extLst>
              <a:ext uri="{FF2B5EF4-FFF2-40B4-BE49-F238E27FC236}">
                <a16:creationId xmlns:a16="http://schemas.microsoft.com/office/drawing/2014/main" id="{B509A3C2-FC45-3DD3-131E-1B9963810AFC}"/>
              </a:ext>
            </a:extLst>
          </p:cNvPr>
          <p:cNvSpPr>
            <a:spLocks noGrp="1"/>
          </p:cNvSpPr>
          <p:nvPr>
            <p:ph type="sldNum" sz="quarter" idx="12"/>
          </p:nvPr>
        </p:nvSpPr>
        <p:spPr/>
        <p:txBody>
          <a:bodyPr/>
          <a:lstStyle/>
          <a:p>
            <a:pPr marL="85090">
              <a:lnSpc>
                <a:spcPts val="770"/>
              </a:lnSpc>
            </a:pPr>
            <a:fld id="{81D60167-4931-47E6-BA6A-407CBD079E47}" type="slidenum">
              <a:rPr lang="en-US" spc="-5" smtClean="0"/>
              <a:t>5</a:t>
            </a:fld>
            <a:endParaRPr lang="en-US" spc="-5"/>
          </a:p>
        </p:txBody>
      </p:sp>
    </p:spTree>
    <p:extLst>
      <p:ext uri="{BB962C8B-B14F-4D97-AF65-F5344CB8AC3E}">
        <p14:creationId xmlns:p14="http://schemas.microsoft.com/office/powerpoint/2010/main" val="15792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432E-19C5-6C8F-F2F5-EAE23DFDA331}"/>
              </a:ext>
            </a:extLst>
          </p:cNvPr>
          <p:cNvSpPr>
            <a:spLocks noGrp="1"/>
          </p:cNvSpPr>
          <p:nvPr>
            <p:ph type="title"/>
          </p:nvPr>
        </p:nvSpPr>
        <p:spPr/>
        <p:txBody>
          <a:bodyPr/>
          <a:lstStyle/>
          <a:p>
            <a:r>
              <a:rPr lang="en-CA" dirty="0"/>
              <a:t>Existing Literature</a:t>
            </a:r>
          </a:p>
        </p:txBody>
      </p:sp>
      <p:sp>
        <p:nvSpPr>
          <p:cNvPr id="4" name="Slide Number Placeholder 3">
            <a:extLst>
              <a:ext uri="{FF2B5EF4-FFF2-40B4-BE49-F238E27FC236}">
                <a16:creationId xmlns:a16="http://schemas.microsoft.com/office/drawing/2014/main" id="{284637FA-9A37-02C1-9AD2-FBEAF5773923}"/>
              </a:ext>
            </a:extLst>
          </p:cNvPr>
          <p:cNvSpPr>
            <a:spLocks noGrp="1"/>
          </p:cNvSpPr>
          <p:nvPr>
            <p:ph type="sldNum" sz="quarter" idx="12"/>
          </p:nvPr>
        </p:nvSpPr>
        <p:spPr/>
        <p:txBody>
          <a:bodyPr/>
          <a:lstStyle/>
          <a:p>
            <a:pPr marL="85090">
              <a:lnSpc>
                <a:spcPts val="770"/>
              </a:lnSpc>
            </a:pPr>
            <a:fld id="{81D60167-4931-47E6-BA6A-407CBD079E47}" type="slidenum">
              <a:rPr lang="en-US" spc="-5" smtClean="0"/>
              <a:t>6</a:t>
            </a:fld>
            <a:endParaRPr lang="en-US" spc="-5"/>
          </a:p>
        </p:txBody>
      </p:sp>
      <p:pic>
        <p:nvPicPr>
          <p:cNvPr id="9" name="Content Placeholder 8" descr="Table&#10;&#10;Description automatically generated">
            <a:extLst>
              <a:ext uri="{FF2B5EF4-FFF2-40B4-BE49-F238E27FC236}">
                <a16:creationId xmlns:a16="http://schemas.microsoft.com/office/drawing/2014/main" id="{473E33F4-BD01-8DFC-A5E2-4DD25194D9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804" y="629304"/>
            <a:ext cx="5013840" cy="1896861"/>
          </a:xfrm>
        </p:spPr>
      </p:pic>
      <p:sp>
        <p:nvSpPr>
          <p:cNvPr id="10" name="TextBox 9">
            <a:extLst>
              <a:ext uri="{FF2B5EF4-FFF2-40B4-BE49-F238E27FC236}">
                <a16:creationId xmlns:a16="http://schemas.microsoft.com/office/drawing/2014/main" id="{B940143D-ABB1-1616-984F-3E40F20AF7DF}"/>
              </a:ext>
            </a:extLst>
          </p:cNvPr>
          <p:cNvSpPr txBox="1"/>
          <p:nvPr/>
        </p:nvSpPr>
        <p:spPr>
          <a:xfrm>
            <a:off x="258804" y="2500130"/>
            <a:ext cx="4954464" cy="507831"/>
          </a:xfrm>
          <a:prstGeom prst="rect">
            <a:avLst/>
          </a:prstGeom>
          <a:noFill/>
        </p:spPr>
        <p:txBody>
          <a:bodyPr wrap="square" rtlCol="0">
            <a:spAutoFit/>
          </a:bodyPr>
          <a:lstStyle/>
          <a:p>
            <a:pPr algn="ctr"/>
            <a:r>
              <a:rPr lang="en-CA" sz="900" dirty="0">
                <a:latin typeface="Lato" panose="020F0502020204030203" pitchFamily="34" charset="77"/>
              </a:rPr>
              <a:t>Figure: Comparison of existing literature and proposed architecture (</a:t>
            </a:r>
            <a:r>
              <a:rPr lang="en-CA" sz="900" dirty="0" err="1">
                <a:latin typeface="Lato" panose="020F0502020204030203" pitchFamily="34" charset="77"/>
              </a:rPr>
              <a:t>MonArch</a:t>
            </a:r>
            <a:r>
              <a:rPr lang="en-CA" sz="900" dirty="0">
                <a:latin typeface="Lato" panose="020F0502020204030203" pitchFamily="34" charset="77"/>
              </a:rPr>
              <a:t>). Legends in the table represent supported (✔️), not supported (✘), and partial/limited support (◆). </a:t>
            </a:r>
          </a:p>
          <a:p>
            <a:pPr algn="ctr"/>
            <a:endParaRPr lang="en-CA" sz="900" dirty="0">
              <a:latin typeface="Lato" panose="020F0502020204030203" pitchFamily="34" charset="77"/>
            </a:endParaRPr>
          </a:p>
        </p:txBody>
      </p:sp>
    </p:spTree>
    <p:extLst>
      <p:ext uri="{BB962C8B-B14F-4D97-AF65-F5344CB8AC3E}">
        <p14:creationId xmlns:p14="http://schemas.microsoft.com/office/powerpoint/2010/main" val="187342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00ACAF-66DA-3C5B-3EEF-F595D67F3CA3}"/>
              </a:ext>
            </a:extLst>
          </p:cNvPr>
          <p:cNvSpPr>
            <a:spLocks noGrp="1"/>
          </p:cNvSpPr>
          <p:nvPr>
            <p:ph type="body" sz="quarter" idx="13"/>
          </p:nvPr>
        </p:nvSpPr>
        <p:spPr/>
        <p:txBody>
          <a:bodyPr>
            <a:normAutofit fontScale="92500" lnSpcReduction="20000"/>
          </a:bodyPr>
          <a:lstStyle/>
          <a:p>
            <a:endParaRPr lang="en-CA"/>
          </a:p>
        </p:txBody>
      </p:sp>
      <p:sp>
        <p:nvSpPr>
          <p:cNvPr id="6" name="Title 5">
            <a:extLst>
              <a:ext uri="{FF2B5EF4-FFF2-40B4-BE49-F238E27FC236}">
                <a16:creationId xmlns:a16="http://schemas.microsoft.com/office/drawing/2014/main" id="{DAD0FF69-A115-FAFC-3FB1-379FBA509326}"/>
              </a:ext>
            </a:extLst>
          </p:cNvPr>
          <p:cNvSpPr>
            <a:spLocks noGrp="1"/>
          </p:cNvSpPr>
          <p:nvPr>
            <p:ph type="title"/>
          </p:nvPr>
        </p:nvSpPr>
        <p:spPr/>
        <p:txBody>
          <a:bodyPr/>
          <a:lstStyle/>
          <a:p>
            <a:r>
              <a:rPr lang="en-CA" dirty="0"/>
              <a:t>5G </a:t>
            </a:r>
            <a:r>
              <a:rPr lang="en-CA" dirty="0" err="1"/>
              <a:t>MonArch</a:t>
            </a:r>
            <a:r>
              <a:rPr lang="en-CA" dirty="0"/>
              <a:t> Architecture</a:t>
            </a:r>
          </a:p>
        </p:txBody>
      </p:sp>
      <p:sp>
        <p:nvSpPr>
          <p:cNvPr id="2" name="Slide Number Placeholder 1">
            <a:extLst>
              <a:ext uri="{FF2B5EF4-FFF2-40B4-BE49-F238E27FC236}">
                <a16:creationId xmlns:a16="http://schemas.microsoft.com/office/drawing/2014/main" id="{F3668B99-151D-2E82-3B63-EDA742C047F5}"/>
              </a:ext>
            </a:extLst>
          </p:cNvPr>
          <p:cNvSpPr>
            <a:spLocks noGrp="1"/>
          </p:cNvSpPr>
          <p:nvPr>
            <p:ph type="sldNum" sz="quarter" idx="12"/>
          </p:nvPr>
        </p:nvSpPr>
        <p:spPr/>
        <p:txBody>
          <a:bodyPr/>
          <a:lstStyle/>
          <a:p>
            <a:pPr marL="85090">
              <a:lnSpc>
                <a:spcPts val="770"/>
              </a:lnSpc>
            </a:pPr>
            <a:fld id="{81D60167-4931-47E6-BA6A-407CBD079E47}" type="slidenum">
              <a:rPr lang="en-US" spc="-5" smtClean="0"/>
              <a:t>7</a:t>
            </a:fld>
            <a:endParaRPr lang="en-US" spc="-5"/>
          </a:p>
        </p:txBody>
      </p:sp>
    </p:spTree>
    <p:extLst>
      <p:ext uri="{BB962C8B-B14F-4D97-AF65-F5344CB8AC3E}">
        <p14:creationId xmlns:p14="http://schemas.microsoft.com/office/powerpoint/2010/main" val="293707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74C5-ABB8-BE51-C01C-C286FA5B5FA8}"/>
              </a:ext>
            </a:extLst>
          </p:cNvPr>
          <p:cNvSpPr>
            <a:spLocks noGrp="1"/>
          </p:cNvSpPr>
          <p:nvPr>
            <p:ph type="title"/>
          </p:nvPr>
        </p:nvSpPr>
        <p:spPr/>
        <p:txBody>
          <a:bodyPr>
            <a:normAutofit/>
          </a:bodyPr>
          <a:lstStyle/>
          <a:p>
            <a:r>
              <a:rPr lang="en-CA" dirty="0"/>
              <a:t>5G-MonArch Monitoring Architecture for Network Slices</a:t>
            </a:r>
          </a:p>
        </p:txBody>
      </p:sp>
      <p:pic>
        <p:nvPicPr>
          <p:cNvPr id="9" name="Content Placeholder 8" descr="Diagram&#10;&#10;Description automatically generated">
            <a:extLst>
              <a:ext uri="{FF2B5EF4-FFF2-40B4-BE49-F238E27FC236}">
                <a16:creationId xmlns:a16="http://schemas.microsoft.com/office/drawing/2014/main" id="{1FD776C4-AFA2-5493-902F-9F790FEDA69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1379" y="629304"/>
            <a:ext cx="2643187" cy="2051477"/>
          </a:xfrm>
        </p:spPr>
      </p:pic>
      <p:sp>
        <p:nvSpPr>
          <p:cNvPr id="7" name="Content Placeholder 6">
            <a:extLst>
              <a:ext uri="{FF2B5EF4-FFF2-40B4-BE49-F238E27FC236}">
                <a16:creationId xmlns:a16="http://schemas.microsoft.com/office/drawing/2014/main" id="{932043E5-CF62-823E-2337-FBB1DFDA7219}"/>
              </a:ext>
            </a:extLst>
          </p:cNvPr>
          <p:cNvSpPr>
            <a:spLocks noGrp="1"/>
          </p:cNvSpPr>
          <p:nvPr>
            <p:ph sz="half" idx="2"/>
          </p:nvPr>
        </p:nvSpPr>
        <p:spPr/>
        <p:txBody>
          <a:bodyPr>
            <a:noAutofit/>
          </a:bodyPr>
          <a:lstStyle/>
          <a:p>
            <a:r>
              <a:rPr lang="en-CA" sz="1100" b="0" i="0" dirty="0">
                <a:solidFill>
                  <a:srgbClr val="374151"/>
                </a:solidFill>
                <a:effectLst/>
                <a:latin typeface="Lato" panose="020F0502020204030203" pitchFamily="34" charset="77"/>
              </a:rPr>
              <a:t>5G-MonArch is a monitoring architecture designed for 5G network slices</a:t>
            </a:r>
          </a:p>
          <a:p>
            <a:r>
              <a:rPr lang="en-CA" sz="1100" b="0" i="0" dirty="0">
                <a:solidFill>
                  <a:srgbClr val="374151"/>
                </a:solidFill>
                <a:effectLst/>
                <a:latin typeface="Lato" panose="020F0502020204030203" pitchFamily="34" charset="77"/>
              </a:rPr>
              <a:t>5G-MonArch facilitates the collection of monitoring data from various network functions (NFs) that make up a network slice and </a:t>
            </a:r>
            <a:r>
              <a:rPr lang="en-CA" sz="1100" dirty="0">
                <a:solidFill>
                  <a:srgbClr val="374151"/>
                </a:solidFill>
                <a:latin typeface="Lato" panose="020F0502020204030203" pitchFamily="34" charset="77"/>
              </a:rPr>
              <a:t>helps in slice KPI computation</a:t>
            </a:r>
            <a:endParaRPr lang="en-CA" sz="1100" b="0" i="0" dirty="0">
              <a:solidFill>
                <a:srgbClr val="374151"/>
              </a:solidFill>
              <a:effectLst/>
              <a:latin typeface="Lato" panose="020F0502020204030203" pitchFamily="34" charset="77"/>
            </a:endParaRPr>
          </a:p>
          <a:p>
            <a:r>
              <a:rPr lang="en-CA" sz="1100" b="0" i="0" dirty="0">
                <a:solidFill>
                  <a:srgbClr val="374151"/>
                </a:solidFill>
                <a:effectLst/>
                <a:latin typeface="Lato" panose="020F0502020204030203" pitchFamily="34" charset="77"/>
              </a:rPr>
              <a:t>The architecture is made up of several key components, each with a specific role in the monitoring process</a:t>
            </a:r>
            <a:endParaRPr lang="en-CA" sz="1100" dirty="0">
              <a:latin typeface="Lato" panose="020F0502020204030203" pitchFamily="34" charset="77"/>
            </a:endParaRPr>
          </a:p>
        </p:txBody>
      </p:sp>
      <p:sp>
        <p:nvSpPr>
          <p:cNvPr id="3" name="Slide Number Placeholder 2">
            <a:extLst>
              <a:ext uri="{FF2B5EF4-FFF2-40B4-BE49-F238E27FC236}">
                <a16:creationId xmlns:a16="http://schemas.microsoft.com/office/drawing/2014/main" id="{7A7BC817-03D4-B39E-6B9B-D2D476089F65}"/>
              </a:ext>
            </a:extLst>
          </p:cNvPr>
          <p:cNvSpPr>
            <a:spLocks noGrp="1"/>
          </p:cNvSpPr>
          <p:nvPr>
            <p:ph type="sldNum" sz="quarter" idx="12"/>
          </p:nvPr>
        </p:nvSpPr>
        <p:spPr/>
        <p:txBody>
          <a:bodyPr/>
          <a:lstStyle/>
          <a:p>
            <a:pPr marL="85090">
              <a:lnSpc>
                <a:spcPts val="770"/>
              </a:lnSpc>
            </a:pPr>
            <a:fld id="{81D60167-4931-47E6-BA6A-407CBD079E47}" type="slidenum">
              <a:rPr lang="en-US" spc="-5" smtClean="0"/>
              <a:t>8</a:t>
            </a:fld>
            <a:endParaRPr lang="en-US" spc="-5"/>
          </a:p>
        </p:txBody>
      </p:sp>
      <p:sp>
        <p:nvSpPr>
          <p:cNvPr id="6" name="TextBox 5">
            <a:extLst>
              <a:ext uri="{FF2B5EF4-FFF2-40B4-BE49-F238E27FC236}">
                <a16:creationId xmlns:a16="http://schemas.microsoft.com/office/drawing/2014/main" id="{D54504B9-4644-3A10-92C7-CAB7424C01AD}"/>
              </a:ext>
            </a:extLst>
          </p:cNvPr>
          <p:cNvSpPr txBox="1"/>
          <p:nvPr/>
        </p:nvSpPr>
        <p:spPr>
          <a:xfrm>
            <a:off x="205319" y="2680781"/>
            <a:ext cx="2642117" cy="230832"/>
          </a:xfrm>
          <a:prstGeom prst="rect">
            <a:avLst/>
          </a:prstGeom>
          <a:noFill/>
        </p:spPr>
        <p:txBody>
          <a:bodyPr wrap="square" rtlCol="0">
            <a:spAutoFit/>
          </a:bodyPr>
          <a:lstStyle/>
          <a:p>
            <a:pPr algn="ctr"/>
            <a:r>
              <a:rPr lang="en-CA" sz="900" dirty="0">
                <a:latin typeface="Lato" panose="020F0502020204030203" pitchFamily="34" charset="77"/>
              </a:rPr>
              <a:t>Figure: </a:t>
            </a:r>
            <a:r>
              <a:rPr lang="en-CA" sz="900" dirty="0" err="1">
                <a:latin typeface="Lato" panose="020F0502020204030203" pitchFamily="34" charset="77"/>
              </a:rPr>
              <a:t>MonArch</a:t>
            </a:r>
            <a:r>
              <a:rPr lang="en-CA" sz="900" dirty="0">
                <a:latin typeface="Lato" panose="020F0502020204030203" pitchFamily="34" charset="77"/>
              </a:rPr>
              <a:t> architecture overview</a:t>
            </a:r>
          </a:p>
        </p:txBody>
      </p:sp>
    </p:spTree>
    <p:extLst>
      <p:ext uri="{BB962C8B-B14F-4D97-AF65-F5344CB8AC3E}">
        <p14:creationId xmlns:p14="http://schemas.microsoft.com/office/powerpoint/2010/main" val="30370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28D2-9822-CE3A-4A74-66FABED4496E}"/>
              </a:ext>
            </a:extLst>
          </p:cNvPr>
          <p:cNvSpPr>
            <a:spLocks noGrp="1"/>
          </p:cNvSpPr>
          <p:nvPr>
            <p:ph type="title"/>
          </p:nvPr>
        </p:nvSpPr>
        <p:spPr/>
        <p:txBody>
          <a:bodyPr/>
          <a:lstStyle/>
          <a:p>
            <a:r>
              <a:rPr lang="en-US" dirty="0"/>
              <a:t>Key Components of 5G </a:t>
            </a:r>
            <a:r>
              <a:rPr lang="en-US" dirty="0" err="1"/>
              <a:t>MonArch</a:t>
            </a:r>
            <a:r>
              <a:rPr lang="en-US" dirty="0"/>
              <a:t> (1/3)</a:t>
            </a:r>
            <a:endParaRPr lang="en-CA" dirty="0"/>
          </a:p>
        </p:txBody>
      </p:sp>
      <p:pic>
        <p:nvPicPr>
          <p:cNvPr id="16" name="Content Placeholder 15" descr="Diagram&#10;&#10;Description automatically generated">
            <a:extLst>
              <a:ext uri="{FF2B5EF4-FFF2-40B4-BE49-F238E27FC236}">
                <a16:creationId xmlns:a16="http://schemas.microsoft.com/office/drawing/2014/main" id="{6912998A-FA2E-B16D-F855-419A05580A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238" y="728449"/>
            <a:ext cx="2643187" cy="2051477"/>
          </a:xfrm>
        </p:spPr>
      </p:pic>
      <p:sp>
        <p:nvSpPr>
          <p:cNvPr id="17" name="Content Placeholder 16">
            <a:extLst>
              <a:ext uri="{FF2B5EF4-FFF2-40B4-BE49-F238E27FC236}">
                <a16:creationId xmlns:a16="http://schemas.microsoft.com/office/drawing/2014/main" id="{6FDE1DE6-1E58-F625-C2B7-E37E551576C0}"/>
              </a:ext>
            </a:extLst>
          </p:cNvPr>
          <p:cNvSpPr>
            <a:spLocks noGrp="1"/>
          </p:cNvSpPr>
          <p:nvPr>
            <p:ph sz="half" idx="2"/>
          </p:nvPr>
        </p:nvSpPr>
        <p:spPr/>
        <p:txBody>
          <a:bodyPr>
            <a:noAutofit/>
          </a:bodyPr>
          <a:lstStyle/>
          <a:p>
            <a:pPr algn="l">
              <a:buFont typeface="Wingdings" pitchFamily="2" charset="2"/>
              <a:buChar char="§"/>
            </a:pPr>
            <a:r>
              <a:rPr lang="en-CA" sz="1100" b="1" i="0" dirty="0">
                <a:solidFill>
                  <a:srgbClr val="374151"/>
                </a:solidFill>
                <a:effectLst/>
                <a:latin typeface="Lato" panose="020F0502020204030203" pitchFamily="34" charset="77"/>
              </a:rPr>
              <a:t>Request translator</a:t>
            </a:r>
            <a:r>
              <a:rPr lang="en-CA" sz="1100" b="0" i="0" dirty="0">
                <a:solidFill>
                  <a:srgbClr val="374151"/>
                </a:solidFill>
                <a:effectLst/>
                <a:latin typeface="Lato" panose="020F0502020204030203" pitchFamily="34" charset="77"/>
              </a:rPr>
              <a:t>: Converts high-level monitoring requests into low-level monitoring primitives and exposes computed KPIs to the user</a:t>
            </a:r>
          </a:p>
          <a:p>
            <a:pPr algn="l">
              <a:buFont typeface="Wingdings" pitchFamily="2" charset="2"/>
              <a:buChar char="§"/>
            </a:pPr>
            <a:r>
              <a:rPr lang="en-CA" sz="1100" b="1" i="0" dirty="0">
                <a:solidFill>
                  <a:srgbClr val="374151"/>
                </a:solidFill>
                <a:effectLst/>
                <a:latin typeface="Lato" panose="020F0502020204030203" pitchFamily="34" charset="77"/>
              </a:rPr>
              <a:t>Monitoring manager</a:t>
            </a:r>
            <a:r>
              <a:rPr lang="en-CA" sz="1100" b="0" i="0" dirty="0">
                <a:solidFill>
                  <a:srgbClr val="374151"/>
                </a:solidFill>
                <a:effectLst/>
                <a:latin typeface="Lato" panose="020F0502020204030203" pitchFamily="34" charset="77"/>
              </a:rPr>
              <a:t>: Installs and configures monitoring exporters to collect monitoring data from different NFs that make up a network slice</a:t>
            </a:r>
          </a:p>
        </p:txBody>
      </p:sp>
      <p:sp>
        <p:nvSpPr>
          <p:cNvPr id="6" name="Rectangle 5">
            <a:extLst>
              <a:ext uri="{FF2B5EF4-FFF2-40B4-BE49-F238E27FC236}">
                <a16:creationId xmlns:a16="http://schemas.microsoft.com/office/drawing/2014/main" id="{BAEAA993-5474-726C-83CE-DAD766F29D47}"/>
              </a:ext>
            </a:extLst>
          </p:cNvPr>
          <p:cNvSpPr/>
          <p:nvPr/>
        </p:nvSpPr>
        <p:spPr>
          <a:xfrm>
            <a:off x="681471" y="1054101"/>
            <a:ext cx="702829" cy="51435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Rectangle 6">
            <a:extLst>
              <a:ext uri="{FF2B5EF4-FFF2-40B4-BE49-F238E27FC236}">
                <a16:creationId xmlns:a16="http://schemas.microsoft.com/office/drawing/2014/main" id="{B760033D-651D-D4EC-5CF5-DEFD39EF9A8C}"/>
              </a:ext>
            </a:extLst>
          </p:cNvPr>
          <p:cNvSpPr/>
          <p:nvPr/>
        </p:nvSpPr>
        <p:spPr>
          <a:xfrm>
            <a:off x="280438" y="1556247"/>
            <a:ext cx="702829" cy="41225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36A9D7F2-38D5-3DC9-F8A9-85A1191FFC4F}"/>
              </a:ext>
            </a:extLst>
          </p:cNvPr>
          <p:cNvSpPr>
            <a:spLocks noGrp="1"/>
          </p:cNvSpPr>
          <p:nvPr>
            <p:ph type="sldNum" sz="quarter" idx="12"/>
          </p:nvPr>
        </p:nvSpPr>
        <p:spPr/>
        <p:txBody>
          <a:bodyPr/>
          <a:lstStyle/>
          <a:p>
            <a:pPr marL="85090">
              <a:lnSpc>
                <a:spcPts val="770"/>
              </a:lnSpc>
            </a:pPr>
            <a:fld id="{81D60167-4931-47E6-BA6A-407CBD079E47}" type="slidenum">
              <a:rPr lang="en-US" spc="-5" smtClean="0"/>
              <a:t>9</a:t>
            </a:fld>
            <a:endParaRPr lang="en-US" spc="-5"/>
          </a:p>
        </p:txBody>
      </p:sp>
    </p:spTree>
    <p:extLst>
      <p:ext uri="{BB962C8B-B14F-4D97-AF65-F5344CB8AC3E}">
        <p14:creationId xmlns:p14="http://schemas.microsoft.com/office/powerpoint/2010/main" val="20030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rogers_template.potx" id="{D89B513E-FA4D-41D3-8671-9B7D40F7A165}" vid="{E7DBD9BA-D278-4E2A-9690-93C2BC5E2113}"/>
    </a:ext>
  </a:extLst>
</a:theme>
</file>

<file path=ppt/theme/theme2.xml><?xml version="1.0" encoding="utf-8"?>
<a:theme xmlns:a="http://schemas.openxmlformats.org/drawingml/2006/main" name="1_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3.xml><?xml version="1.0" encoding="utf-8"?>
<a:theme xmlns:a="http://schemas.openxmlformats.org/drawingml/2006/main" name="2_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 id="{4809F9E8-56BF-8C4D-85E0-7353F442B736}" vid="{D553A0E6-7EAA-F242-A75B-21BFDE7A7B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waterloo_rogers_template</Template>
  <TotalTime>1770</TotalTime>
  <Words>3658</Words>
  <Application>Microsoft Macintosh PowerPoint</Application>
  <PresentationFormat>Custom</PresentationFormat>
  <Paragraphs>226</Paragraphs>
  <Slides>20</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Barlow Condensed</vt:lpstr>
      <vt:lpstr>Calibri</vt:lpstr>
      <vt:lpstr>Georgia</vt:lpstr>
      <vt:lpstr>Lato</vt:lpstr>
      <vt:lpstr>NimbusRomNo9L</vt:lpstr>
      <vt:lpstr>Söhne</vt:lpstr>
      <vt:lpstr>Verdana</vt:lpstr>
      <vt:lpstr>Wingdings</vt:lpstr>
      <vt:lpstr>UofWaterloo_WhiteBkgrd</vt:lpstr>
      <vt:lpstr>1_UofWaterloo_WhiteBkgrd</vt:lpstr>
      <vt:lpstr>2_UofWaterloo_WhiteBkgrd</vt:lpstr>
      <vt:lpstr>MonArch: Network Slice Monitoring Architecture for Cloud Native 5G Deployments </vt:lpstr>
      <vt:lpstr>5G Network SLICE Monitoring</vt:lpstr>
      <vt:lpstr>Introduction</vt:lpstr>
      <vt:lpstr>Challenges in 5G Network Slice Monitoring (1/2)</vt:lpstr>
      <vt:lpstr>Challenges in 5G Network Slice Monitoring (2/2)</vt:lpstr>
      <vt:lpstr>Existing Literature</vt:lpstr>
      <vt:lpstr>5G MonArch Architecture</vt:lpstr>
      <vt:lpstr>5G-MonArch Monitoring Architecture for Network Slices</vt:lpstr>
      <vt:lpstr>Key Components of 5G MonArch (1/3)</vt:lpstr>
      <vt:lpstr>Key Components of 5G MonArch (2/3)</vt:lpstr>
      <vt:lpstr>Key Components of 5G MonArch (3/3)</vt:lpstr>
      <vt:lpstr>Advantages of 5G MonArch</vt:lpstr>
      <vt:lpstr>Network Slice Monitoring using 5G MonArch</vt:lpstr>
      <vt:lpstr>IMPLEMENTATION &amp; Evaluation</vt:lpstr>
      <vt:lpstr>MonArch Implementation</vt:lpstr>
      <vt:lpstr>Results: Resource Usage</vt:lpstr>
      <vt:lpstr>Evaluation: Overhead and Storage</vt:lpstr>
      <vt:lpstr>Evaluation: Ingestion time and Accuracy</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Slicing Use-cases</dc:title>
  <dc:creator>5G-ELITE Project Group</dc:creator>
  <cp:lastModifiedBy>Niloy Saha</cp:lastModifiedBy>
  <cp:revision>92</cp:revision>
  <dcterms:created xsi:type="dcterms:W3CDTF">2021-03-23T03:13:51Z</dcterms:created>
  <dcterms:modified xsi:type="dcterms:W3CDTF">2023-06-04T16:27:59Z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2021-03-12T00:00:00Z</vt:filetime>
  </property>
  <property fmtid="{D5CDD505-2E9C-101B-9397-08002B2CF9AE}" pid="3" name="Creator">
    <vt:lpwstr>LaTeX with Beamer class</vt:lpwstr>
  </property>
  <property fmtid="{D5CDD505-2E9C-101B-9397-08002B2CF9AE}" pid="4" name="LastSaved">
    <vt:filetime>2021-03-23T00:00:00Z</vt:filetime>
  </property>
</Properties>
</file>